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91" r:id="rId5"/>
    <p:sldId id="297" r:id="rId6"/>
    <p:sldId id="298" r:id="rId7"/>
    <p:sldId id="322" r:id="rId8"/>
    <p:sldId id="323" r:id="rId9"/>
    <p:sldId id="304" r:id="rId10"/>
    <p:sldId id="324" r:id="rId11"/>
    <p:sldId id="300" r:id="rId12"/>
    <p:sldId id="301" r:id="rId13"/>
    <p:sldId id="305" r:id="rId14"/>
    <p:sldId id="307" r:id="rId15"/>
    <p:sldId id="302" r:id="rId16"/>
    <p:sldId id="260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1" r:id="rId29"/>
    <p:sldId id="293" r:id="rId30"/>
    <p:sldId id="320" r:id="rId31"/>
    <p:sldId id="325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0BAB-A1D9-40A9-8563-0A7E3954CCDA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378C4-F375-48EB-833F-44B92C1DBE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90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emf"/><Relationship Id="rId7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72008" y="5776887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4280"/>
            <a:ext cx="9144000" cy="443457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FDCB6C-9DB0-402E-81D4-A58888DFCEAB}"/>
              </a:ext>
            </a:extLst>
          </p:cNvPr>
          <p:cNvSpPr txBox="1"/>
          <p:nvPr/>
        </p:nvSpPr>
        <p:spPr>
          <a:xfrm>
            <a:off x="539552" y="431806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dirty="0">
                <a:solidFill>
                  <a:srgbClr val="006600"/>
                </a:solidFill>
                <a:latin typeface="Myriad Pro Black" panose="020B0803030403020204" pitchFamily="34" charset="0"/>
              </a:rPr>
              <a:t>La qualità come strategia</a:t>
            </a:r>
          </a:p>
          <a:p>
            <a:pPr algn="ctr"/>
            <a:r>
              <a:rPr lang="it-IT" sz="3400" dirty="0">
                <a:solidFill>
                  <a:srgbClr val="006600"/>
                </a:solidFill>
                <a:latin typeface="Myriad Pro Black" panose="020B0803030403020204" pitchFamily="34" charset="0"/>
              </a:rPr>
              <a:t>per lo sviluppo del settore agricolo</a:t>
            </a:r>
          </a:p>
          <a:p>
            <a:pPr algn="ctr"/>
            <a:r>
              <a:rPr lang="it-IT" sz="1400" dirty="0">
                <a:latin typeface="Myriad Pro" panose="020B0503030403020204" pitchFamily="34" charset="0"/>
              </a:rPr>
              <a:t>Sala della Vittoria, Pinacoteca Civica – Piazza Arringo, Ascoli Piceno </a:t>
            </a:r>
          </a:p>
          <a:p>
            <a:pPr algn="ctr"/>
            <a:r>
              <a:rPr lang="it-IT" sz="1400" dirty="0">
                <a:latin typeface="Myriad Pro" panose="020B0503030403020204" pitchFamily="34" charset="0"/>
              </a:rPr>
              <a:t>23 agosto 2021, h. 18.00</a:t>
            </a:r>
          </a:p>
        </p:txBody>
      </p:sp>
    </p:spTree>
    <p:extLst>
      <p:ext uri="{BB962C8B-B14F-4D97-AF65-F5344CB8AC3E}">
        <p14:creationId xmlns:p14="http://schemas.microsoft.com/office/powerpoint/2010/main" val="270535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/>
          <p:cNvSpPr/>
          <p:nvPr/>
        </p:nvSpPr>
        <p:spPr>
          <a:xfrm>
            <a:off x="1248223" y="1787358"/>
            <a:ext cx="1012884" cy="6389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09884" y="1209239"/>
            <a:ext cx="1050938" cy="7075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39309" y="142594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Territorio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84911" y="1864731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Pianta / </a:t>
            </a:r>
          </a:p>
          <a:p>
            <a:pPr algn="ctr"/>
            <a:r>
              <a:rPr lang="it-IT" sz="1200" dirty="0" smtClean="0"/>
              <a:t>Animale</a:t>
            </a:r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2221949" y="2317145"/>
            <a:ext cx="837883" cy="531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204646" y="2336130"/>
            <a:ext cx="91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agricolo</a:t>
            </a:r>
            <a:endParaRPr lang="it-IT" sz="1200" dirty="0"/>
          </a:p>
        </p:txBody>
      </p:sp>
      <p:sp>
        <p:nvSpPr>
          <p:cNvPr id="16" name="Ovale 15"/>
          <p:cNvSpPr/>
          <p:nvPr/>
        </p:nvSpPr>
        <p:spPr>
          <a:xfrm>
            <a:off x="3044473" y="2748033"/>
            <a:ext cx="1103862" cy="7019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210852" y="2848571"/>
            <a:ext cx="75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agricolo</a:t>
            </a:r>
            <a:endParaRPr lang="it-IT" sz="1200" dirty="0"/>
          </a:p>
        </p:txBody>
      </p:sp>
      <p:sp>
        <p:nvSpPr>
          <p:cNvPr id="18" name="Rettangolo 17"/>
          <p:cNvSpPr/>
          <p:nvPr/>
        </p:nvSpPr>
        <p:spPr>
          <a:xfrm>
            <a:off x="4075738" y="3333896"/>
            <a:ext cx="1212803" cy="5114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054298" y="3358780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trasformazione</a:t>
            </a:r>
            <a:endParaRPr lang="it-IT" sz="1200" dirty="0"/>
          </a:p>
        </p:txBody>
      </p:sp>
      <p:sp>
        <p:nvSpPr>
          <p:cNvPr id="20" name="Ovale 19"/>
          <p:cNvSpPr/>
          <p:nvPr/>
        </p:nvSpPr>
        <p:spPr>
          <a:xfrm>
            <a:off x="5246487" y="3719086"/>
            <a:ext cx="1073317" cy="7201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258110" y="3839262"/>
            <a:ext cx="105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trasformato</a:t>
            </a:r>
            <a:endParaRPr lang="it-IT" sz="1200" dirty="0"/>
          </a:p>
        </p:txBody>
      </p:sp>
      <p:sp>
        <p:nvSpPr>
          <p:cNvPr id="22" name="Rettangolo 21"/>
          <p:cNvSpPr/>
          <p:nvPr/>
        </p:nvSpPr>
        <p:spPr>
          <a:xfrm>
            <a:off x="6336380" y="4394494"/>
            <a:ext cx="139502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6254075" y="4439027"/>
            <a:ext cx="149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commercializzazione</a:t>
            </a:r>
            <a:endParaRPr lang="it-IT" sz="1200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7789295" y="4937043"/>
            <a:ext cx="1050938" cy="70759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7731404" y="4966608"/>
            <a:ext cx="116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agroalimentare al consumo</a:t>
            </a:r>
            <a:endParaRPr lang="it-IT" sz="1200" dirty="0"/>
          </a:p>
        </p:txBody>
      </p:sp>
      <p:sp>
        <p:nvSpPr>
          <p:cNvPr id="3" name="Rettangolo 2"/>
          <p:cNvSpPr/>
          <p:nvPr/>
        </p:nvSpPr>
        <p:spPr>
          <a:xfrm>
            <a:off x="1475656" y="1209239"/>
            <a:ext cx="2672679" cy="216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AGRICOLTORE</a:t>
            </a:r>
            <a:endParaRPr lang="it-IT" sz="1600" dirty="0"/>
          </a:p>
        </p:txBody>
      </p:sp>
      <p:sp>
        <p:nvSpPr>
          <p:cNvPr id="30" name="Rettangolo 29"/>
          <p:cNvSpPr/>
          <p:nvPr/>
        </p:nvSpPr>
        <p:spPr>
          <a:xfrm>
            <a:off x="3588021" y="2030785"/>
            <a:ext cx="2731783" cy="22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TRASFORMATORE</a:t>
            </a:r>
            <a:endParaRPr lang="it-IT" sz="1600" dirty="0"/>
          </a:p>
        </p:txBody>
      </p:sp>
      <p:sp>
        <p:nvSpPr>
          <p:cNvPr id="31" name="Rettangolo 30"/>
          <p:cNvSpPr/>
          <p:nvPr/>
        </p:nvSpPr>
        <p:spPr>
          <a:xfrm>
            <a:off x="5844707" y="3067157"/>
            <a:ext cx="2399701" cy="243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DISTRIBUTORE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61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/>
          <p:cNvSpPr/>
          <p:nvPr/>
        </p:nvSpPr>
        <p:spPr>
          <a:xfrm>
            <a:off x="1248223" y="1787358"/>
            <a:ext cx="1012884" cy="6389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09884" y="1209239"/>
            <a:ext cx="1050938" cy="7075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39309" y="142594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Territorio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84911" y="1864731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Pianta / </a:t>
            </a:r>
          </a:p>
          <a:p>
            <a:pPr algn="ctr"/>
            <a:r>
              <a:rPr lang="it-IT" sz="1200" dirty="0" smtClean="0"/>
              <a:t>Animale</a:t>
            </a:r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2221949" y="2317145"/>
            <a:ext cx="837883" cy="531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204646" y="2336130"/>
            <a:ext cx="91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agricolo</a:t>
            </a:r>
            <a:endParaRPr lang="it-IT" sz="1200" dirty="0"/>
          </a:p>
        </p:txBody>
      </p:sp>
      <p:sp>
        <p:nvSpPr>
          <p:cNvPr id="16" name="Ovale 15"/>
          <p:cNvSpPr/>
          <p:nvPr/>
        </p:nvSpPr>
        <p:spPr>
          <a:xfrm>
            <a:off x="3044473" y="2748033"/>
            <a:ext cx="1103862" cy="7019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210852" y="2848571"/>
            <a:ext cx="75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agricolo</a:t>
            </a:r>
            <a:endParaRPr lang="it-IT" sz="1200" dirty="0"/>
          </a:p>
        </p:txBody>
      </p:sp>
      <p:sp>
        <p:nvSpPr>
          <p:cNvPr id="18" name="Rettangolo 17"/>
          <p:cNvSpPr/>
          <p:nvPr/>
        </p:nvSpPr>
        <p:spPr>
          <a:xfrm>
            <a:off x="4075738" y="3333896"/>
            <a:ext cx="1212803" cy="5114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054298" y="3358780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trasformazione</a:t>
            </a:r>
            <a:endParaRPr lang="it-IT" sz="1200" dirty="0"/>
          </a:p>
        </p:txBody>
      </p:sp>
      <p:sp>
        <p:nvSpPr>
          <p:cNvPr id="20" name="Ovale 19"/>
          <p:cNvSpPr/>
          <p:nvPr/>
        </p:nvSpPr>
        <p:spPr>
          <a:xfrm>
            <a:off x="5246487" y="3719086"/>
            <a:ext cx="1073317" cy="7201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258110" y="3839262"/>
            <a:ext cx="105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trasformato</a:t>
            </a:r>
            <a:endParaRPr lang="it-IT" sz="1200" dirty="0"/>
          </a:p>
        </p:txBody>
      </p:sp>
      <p:sp>
        <p:nvSpPr>
          <p:cNvPr id="22" name="Rettangolo 21"/>
          <p:cNvSpPr/>
          <p:nvPr/>
        </p:nvSpPr>
        <p:spPr>
          <a:xfrm>
            <a:off x="6336380" y="4394494"/>
            <a:ext cx="139502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6254075" y="4439027"/>
            <a:ext cx="149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commercializzazione</a:t>
            </a:r>
            <a:endParaRPr lang="it-IT" sz="1200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7789295" y="4937043"/>
            <a:ext cx="1050938" cy="70759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7731404" y="4966608"/>
            <a:ext cx="116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agroalimentare al consumo</a:t>
            </a:r>
            <a:endParaRPr lang="it-IT" sz="1200" dirty="0"/>
          </a:p>
        </p:txBody>
      </p:sp>
      <p:sp>
        <p:nvSpPr>
          <p:cNvPr id="5" name="Freccia a destra rientrata 4"/>
          <p:cNvSpPr/>
          <p:nvPr/>
        </p:nvSpPr>
        <p:spPr>
          <a:xfrm rot="243456">
            <a:off x="1490169" y="1223930"/>
            <a:ext cx="2336247" cy="50250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AGRICOLTORE</a:t>
            </a:r>
            <a:endParaRPr lang="it-IT" sz="1200" dirty="0"/>
          </a:p>
        </p:txBody>
      </p:sp>
      <p:sp>
        <p:nvSpPr>
          <p:cNvPr id="6" name="Ovale 5"/>
          <p:cNvSpPr/>
          <p:nvPr/>
        </p:nvSpPr>
        <p:spPr>
          <a:xfrm>
            <a:off x="3942157" y="1454047"/>
            <a:ext cx="407853" cy="392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 destra rientrata 25"/>
          <p:cNvSpPr/>
          <p:nvPr/>
        </p:nvSpPr>
        <p:spPr>
          <a:xfrm rot="1692298">
            <a:off x="4335708" y="2054818"/>
            <a:ext cx="2241085" cy="50250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TRASFORMATORE</a:t>
            </a:r>
            <a:endParaRPr lang="it-IT" sz="1200" dirty="0"/>
          </a:p>
        </p:txBody>
      </p:sp>
      <p:sp>
        <p:nvSpPr>
          <p:cNvPr id="27" name="Ovale 26"/>
          <p:cNvSpPr/>
          <p:nvPr/>
        </p:nvSpPr>
        <p:spPr>
          <a:xfrm>
            <a:off x="6499528" y="2817581"/>
            <a:ext cx="407853" cy="392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a destra rientrata 28"/>
          <p:cNvSpPr/>
          <p:nvPr/>
        </p:nvSpPr>
        <p:spPr>
          <a:xfrm rot="2839585">
            <a:off x="6585470" y="3752247"/>
            <a:ext cx="2057840" cy="50250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DISTRIBUTORE</a:t>
            </a:r>
            <a:endParaRPr lang="it-IT" sz="1200" dirty="0"/>
          </a:p>
        </p:txBody>
      </p:sp>
      <p:sp>
        <p:nvSpPr>
          <p:cNvPr id="15" name="CasellaDiTesto 14"/>
          <p:cNvSpPr txBox="1"/>
          <p:nvPr/>
        </p:nvSpPr>
        <p:spPr>
          <a:xfrm rot="1741783">
            <a:off x="4065644" y="2575420"/>
            <a:ext cx="1622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ACCORDI DI FILIERA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50665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/>
          <p:cNvSpPr/>
          <p:nvPr/>
        </p:nvSpPr>
        <p:spPr>
          <a:xfrm>
            <a:off x="1248223" y="1787358"/>
            <a:ext cx="1012884" cy="6389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09884" y="1209239"/>
            <a:ext cx="1050938" cy="7075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39309" y="142594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Territorio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84911" y="1864731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Pianta / </a:t>
            </a:r>
          </a:p>
          <a:p>
            <a:pPr algn="ctr"/>
            <a:r>
              <a:rPr lang="it-IT" sz="1200" dirty="0" smtClean="0"/>
              <a:t>Animale</a:t>
            </a:r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2221949" y="2317145"/>
            <a:ext cx="837883" cy="531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204646" y="2336130"/>
            <a:ext cx="91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agricolo</a:t>
            </a:r>
            <a:endParaRPr lang="it-IT" sz="1200" dirty="0"/>
          </a:p>
        </p:txBody>
      </p:sp>
      <p:sp>
        <p:nvSpPr>
          <p:cNvPr id="16" name="Ovale 15"/>
          <p:cNvSpPr/>
          <p:nvPr/>
        </p:nvSpPr>
        <p:spPr>
          <a:xfrm>
            <a:off x="3044473" y="2748033"/>
            <a:ext cx="1103862" cy="7019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210852" y="2848571"/>
            <a:ext cx="75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agricolo</a:t>
            </a:r>
            <a:endParaRPr lang="it-IT" sz="1200" dirty="0"/>
          </a:p>
        </p:txBody>
      </p:sp>
      <p:sp>
        <p:nvSpPr>
          <p:cNvPr id="18" name="Rettangolo 17"/>
          <p:cNvSpPr/>
          <p:nvPr/>
        </p:nvSpPr>
        <p:spPr>
          <a:xfrm>
            <a:off x="4075738" y="3333896"/>
            <a:ext cx="1212803" cy="5114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054298" y="3358780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trasformazione</a:t>
            </a:r>
            <a:endParaRPr lang="it-IT" sz="1200" dirty="0"/>
          </a:p>
        </p:txBody>
      </p:sp>
      <p:sp>
        <p:nvSpPr>
          <p:cNvPr id="20" name="Ovale 19"/>
          <p:cNvSpPr/>
          <p:nvPr/>
        </p:nvSpPr>
        <p:spPr>
          <a:xfrm>
            <a:off x="5246487" y="3719086"/>
            <a:ext cx="1073317" cy="7201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258110" y="3839262"/>
            <a:ext cx="105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trasformato</a:t>
            </a:r>
            <a:endParaRPr lang="it-IT" sz="1200" dirty="0"/>
          </a:p>
        </p:txBody>
      </p:sp>
      <p:sp>
        <p:nvSpPr>
          <p:cNvPr id="22" name="Rettangolo 21"/>
          <p:cNvSpPr/>
          <p:nvPr/>
        </p:nvSpPr>
        <p:spPr>
          <a:xfrm>
            <a:off x="6336380" y="4394494"/>
            <a:ext cx="139502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6254075" y="4439027"/>
            <a:ext cx="149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commercializzazione</a:t>
            </a:r>
            <a:endParaRPr lang="it-IT" sz="1200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7789295" y="4937043"/>
            <a:ext cx="1050938" cy="70759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7731404" y="4966608"/>
            <a:ext cx="116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agroalimentare al consumo</a:t>
            </a:r>
            <a:endParaRPr lang="it-IT" sz="1200" dirty="0"/>
          </a:p>
        </p:txBody>
      </p:sp>
      <p:sp>
        <p:nvSpPr>
          <p:cNvPr id="31" name="Freccia circolare a sinistra 30"/>
          <p:cNvSpPr/>
          <p:nvPr/>
        </p:nvSpPr>
        <p:spPr>
          <a:xfrm rot="17768129">
            <a:off x="4672397" y="-986386"/>
            <a:ext cx="985828" cy="75466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48" name="CasellaDiTesto 2047"/>
          <p:cNvSpPr txBox="1"/>
          <p:nvPr/>
        </p:nvSpPr>
        <p:spPr>
          <a:xfrm rot="1654710">
            <a:off x="3725113" y="2489868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 I L I E R A      C O R T A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 rot="1708192">
            <a:off x="4706139" y="1816950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G R I C O L T O R 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46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/>
          <p:cNvSpPr/>
          <p:nvPr/>
        </p:nvSpPr>
        <p:spPr>
          <a:xfrm>
            <a:off x="1248223" y="1787358"/>
            <a:ext cx="1012884" cy="6389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09884" y="1209239"/>
            <a:ext cx="1050938" cy="7075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39309" y="142594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Territorio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84911" y="1864731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Pianta / </a:t>
            </a:r>
          </a:p>
          <a:p>
            <a:pPr algn="ctr"/>
            <a:r>
              <a:rPr lang="it-IT" sz="1200" dirty="0" smtClean="0"/>
              <a:t>Animale</a:t>
            </a:r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2221949" y="2317145"/>
            <a:ext cx="837883" cy="531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204646" y="2336130"/>
            <a:ext cx="91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agricolo</a:t>
            </a:r>
            <a:endParaRPr lang="it-IT" sz="1200" dirty="0"/>
          </a:p>
        </p:txBody>
      </p:sp>
      <p:sp>
        <p:nvSpPr>
          <p:cNvPr id="16" name="Ovale 15"/>
          <p:cNvSpPr/>
          <p:nvPr/>
        </p:nvSpPr>
        <p:spPr>
          <a:xfrm>
            <a:off x="3044473" y="2748033"/>
            <a:ext cx="1103862" cy="7019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210852" y="2848571"/>
            <a:ext cx="75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agricolo</a:t>
            </a:r>
            <a:endParaRPr lang="it-IT" sz="1200" dirty="0"/>
          </a:p>
        </p:txBody>
      </p:sp>
      <p:sp>
        <p:nvSpPr>
          <p:cNvPr id="18" name="Rettangolo 17"/>
          <p:cNvSpPr/>
          <p:nvPr/>
        </p:nvSpPr>
        <p:spPr>
          <a:xfrm>
            <a:off x="4075738" y="3333896"/>
            <a:ext cx="1212803" cy="5114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054298" y="3358780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trasformazione</a:t>
            </a:r>
            <a:endParaRPr lang="it-IT" sz="1200" dirty="0"/>
          </a:p>
        </p:txBody>
      </p:sp>
      <p:sp>
        <p:nvSpPr>
          <p:cNvPr id="20" name="Ovale 19"/>
          <p:cNvSpPr/>
          <p:nvPr/>
        </p:nvSpPr>
        <p:spPr>
          <a:xfrm>
            <a:off x="5246487" y="3719086"/>
            <a:ext cx="1073317" cy="7201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258110" y="3839262"/>
            <a:ext cx="105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trasformato</a:t>
            </a:r>
            <a:endParaRPr lang="it-IT" sz="1200" dirty="0"/>
          </a:p>
        </p:txBody>
      </p:sp>
      <p:sp>
        <p:nvSpPr>
          <p:cNvPr id="22" name="Rettangolo 21"/>
          <p:cNvSpPr/>
          <p:nvPr/>
        </p:nvSpPr>
        <p:spPr>
          <a:xfrm>
            <a:off x="6336380" y="4394494"/>
            <a:ext cx="139502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6254075" y="4439027"/>
            <a:ext cx="149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commercializzazione</a:t>
            </a:r>
            <a:endParaRPr lang="it-IT" sz="1200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7789295" y="4937043"/>
            <a:ext cx="1050938" cy="70759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7731404" y="4966608"/>
            <a:ext cx="116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agroalimentare al consumo</a:t>
            </a:r>
            <a:endParaRPr lang="it-IT" sz="12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565666" y="1918219"/>
            <a:ext cx="276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Valorizzazione del territorio</a:t>
            </a:r>
          </a:p>
        </p:txBody>
      </p:sp>
      <p:sp>
        <p:nvSpPr>
          <p:cNvPr id="3" name="Ovale 2"/>
          <p:cNvSpPr/>
          <p:nvPr/>
        </p:nvSpPr>
        <p:spPr>
          <a:xfrm>
            <a:off x="309883" y="3721769"/>
            <a:ext cx="2664296" cy="180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AAA</a:t>
            </a:r>
            <a:endParaRPr lang="it-IT" dirty="0"/>
          </a:p>
          <a:p>
            <a:pPr algn="ctr"/>
            <a:r>
              <a:rPr lang="it-IT" dirty="0"/>
              <a:t>LEADER</a:t>
            </a:r>
          </a:p>
          <a:p>
            <a:pPr algn="ctr"/>
            <a:r>
              <a:rPr lang="it-IT" dirty="0" smtClean="0"/>
              <a:t>PIL</a:t>
            </a:r>
          </a:p>
          <a:p>
            <a:pPr algn="ctr"/>
            <a:r>
              <a:rPr lang="it-IT" dirty="0" smtClean="0"/>
              <a:t>Multifunzionalità</a:t>
            </a:r>
            <a:endParaRPr lang="it-IT" dirty="0"/>
          </a:p>
          <a:p>
            <a:pPr algn="ctr"/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755576" y="1916832"/>
            <a:ext cx="629335" cy="1672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67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/>
          <p:cNvSpPr/>
          <p:nvPr/>
        </p:nvSpPr>
        <p:spPr>
          <a:xfrm>
            <a:off x="1248223" y="1787358"/>
            <a:ext cx="1012884" cy="6389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09884" y="1209239"/>
            <a:ext cx="1050938" cy="7075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39309" y="142594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Territorio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84911" y="1864731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Pianta / </a:t>
            </a:r>
          </a:p>
          <a:p>
            <a:pPr algn="ctr"/>
            <a:r>
              <a:rPr lang="it-IT" sz="1200" dirty="0" smtClean="0"/>
              <a:t>Animale</a:t>
            </a:r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2221949" y="2317145"/>
            <a:ext cx="837883" cy="531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204646" y="2336130"/>
            <a:ext cx="91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agricolo</a:t>
            </a:r>
            <a:endParaRPr lang="it-IT" sz="1200" dirty="0"/>
          </a:p>
        </p:txBody>
      </p:sp>
      <p:sp>
        <p:nvSpPr>
          <p:cNvPr id="16" name="Ovale 15"/>
          <p:cNvSpPr/>
          <p:nvPr/>
        </p:nvSpPr>
        <p:spPr>
          <a:xfrm>
            <a:off x="3044473" y="2748033"/>
            <a:ext cx="1103862" cy="7019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210852" y="2848571"/>
            <a:ext cx="75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agricolo</a:t>
            </a:r>
            <a:endParaRPr lang="it-IT" sz="1200" dirty="0"/>
          </a:p>
        </p:txBody>
      </p:sp>
      <p:sp>
        <p:nvSpPr>
          <p:cNvPr id="18" name="Rettangolo 17"/>
          <p:cNvSpPr/>
          <p:nvPr/>
        </p:nvSpPr>
        <p:spPr>
          <a:xfrm>
            <a:off x="4075738" y="3333896"/>
            <a:ext cx="1212803" cy="5114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054298" y="3358780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trasformazione</a:t>
            </a:r>
            <a:endParaRPr lang="it-IT" sz="1200" dirty="0"/>
          </a:p>
        </p:txBody>
      </p:sp>
      <p:sp>
        <p:nvSpPr>
          <p:cNvPr id="20" name="Ovale 19"/>
          <p:cNvSpPr/>
          <p:nvPr/>
        </p:nvSpPr>
        <p:spPr>
          <a:xfrm>
            <a:off x="5246487" y="3719086"/>
            <a:ext cx="1073317" cy="7201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258110" y="3839262"/>
            <a:ext cx="105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trasformato</a:t>
            </a:r>
            <a:endParaRPr lang="it-IT" sz="1200" dirty="0"/>
          </a:p>
        </p:txBody>
      </p:sp>
      <p:sp>
        <p:nvSpPr>
          <p:cNvPr id="22" name="Rettangolo 21"/>
          <p:cNvSpPr/>
          <p:nvPr/>
        </p:nvSpPr>
        <p:spPr>
          <a:xfrm>
            <a:off x="6336380" y="4394494"/>
            <a:ext cx="139502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6254075" y="4439027"/>
            <a:ext cx="149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commercializzazione</a:t>
            </a:r>
            <a:endParaRPr lang="it-IT" sz="1200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7789295" y="4937043"/>
            <a:ext cx="1050938" cy="70759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7731404" y="4966608"/>
            <a:ext cx="116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agroalimentare al consumo</a:t>
            </a:r>
            <a:endParaRPr lang="it-IT" sz="12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741964" y="4400338"/>
            <a:ext cx="229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Valorizzazione del prodotto al consumo</a:t>
            </a:r>
          </a:p>
        </p:txBody>
      </p:sp>
      <p:sp>
        <p:nvSpPr>
          <p:cNvPr id="3" name="Ovale 2"/>
          <p:cNvSpPr/>
          <p:nvPr/>
        </p:nvSpPr>
        <p:spPr>
          <a:xfrm>
            <a:off x="6336380" y="1509433"/>
            <a:ext cx="2491842" cy="1450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Marketing</a:t>
            </a:r>
          </a:p>
          <a:p>
            <a:pPr algn="ctr"/>
            <a:r>
              <a:rPr lang="it-IT" dirty="0" smtClean="0"/>
              <a:t>Comunicazione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PROMOZIONE</a:t>
            </a:r>
            <a:endParaRPr lang="it-IT" sz="2000" b="1" dirty="0">
              <a:solidFill>
                <a:schemeClr val="bg1"/>
              </a:solidFill>
            </a:endParaRPr>
          </a:p>
          <a:p>
            <a:pPr algn="ctr"/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7978270" y="3025860"/>
            <a:ext cx="410154" cy="1720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V="1">
            <a:off x="6948264" y="3068960"/>
            <a:ext cx="36004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79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Le misure del PSR 2014/2020</a:t>
            </a:r>
            <a:endParaRPr lang="it-IT" sz="32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539552" y="980736"/>
          <a:ext cx="8215064" cy="4968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5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5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Misura</a:t>
                      </a:r>
                      <a:endParaRPr lang="it-IT" sz="1000" b="1" i="0" u="none" strike="noStrike" dirty="0">
                        <a:solidFill>
                          <a:srgbClr val="365F9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     Trasferimento di conoscenze e azioni di informazione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     Servizi di consulenza, di sostituzione e di assistenza alla gestione delle aziende agricole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     Regimi di qualità dei prodotti agricoli e alimentari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     Investimenti in immobilizzazioni materiali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30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5.     </a:t>
                      </a:r>
                      <a:r>
                        <a:rPr kumimoji="0" lang="it-IT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Ripristino del potenziale produttivo agricolo danneggiato da calamità naturali e da eventi catastrofici e introduzione di adeguate misure di prevenzione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     Sviluppo delle aziende agricole e delle imprese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     Servizi di base e rinnovamento dei villaggi nelle zone rurali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     Investimenti nello sviluppo delle aree forestali e nel miglioramento della redditività delle foreste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     Costituzione di associazioni e organizzazioni di produttori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  Pagamenti agro-climatico-ambientali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  Agricoltura biologica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  Indennità Natura 2000 e indennità connesse alla direttiva quadro sull'acqua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  Indennità a favore delle zone soggette a vincoli naturali o ad altri vincoli specifici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  Benessere degli animali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  Servizi </a:t>
                      </a:r>
                      <a:r>
                        <a:rPr kumimoji="0" lang="it-IT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silvo</a:t>
                      </a:r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-ambientali e climatici e salvaguardia delle foreste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  Cooperazione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  Sostegno al LEADER per lo sviluppo locale di tipo partecipativo (CLLD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  Assistenza tecnica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7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12" name="Titolo 2"/>
          <p:cNvSpPr txBox="1">
            <a:spLocks/>
          </p:cNvSpPr>
          <p:nvPr/>
        </p:nvSpPr>
        <p:spPr>
          <a:xfrm>
            <a:off x="454252" y="1209239"/>
            <a:ext cx="8229600" cy="89119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/>
              <a:t>Sottomisura </a:t>
            </a:r>
            <a:r>
              <a:rPr lang="it-IT" sz="3600" dirty="0" smtClean="0"/>
              <a:t>3.2 del PSR 2014/2020</a:t>
            </a:r>
            <a:endParaRPr lang="it-IT" sz="1300" dirty="0"/>
          </a:p>
          <a:p>
            <a:r>
              <a:rPr lang="it-IT" sz="3600" dirty="0" smtClean="0"/>
              <a:t>PROMOZIONE</a:t>
            </a:r>
            <a:br>
              <a:rPr lang="it-IT" sz="3600" dirty="0" smtClean="0"/>
            </a:br>
            <a:endParaRPr lang="it-IT" sz="1300" dirty="0"/>
          </a:p>
        </p:txBody>
      </p:sp>
      <p:sp>
        <p:nvSpPr>
          <p:cNvPr id="13" name="Titolo 2"/>
          <p:cNvSpPr txBox="1">
            <a:spLocks/>
          </p:cNvSpPr>
          <p:nvPr/>
        </p:nvSpPr>
        <p:spPr>
          <a:xfrm>
            <a:off x="411089" y="2100435"/>
            <a:ext cx="8229600" cy="724644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09728" algn="ctr"/>
            <a:r>
              <a:rPr lang="it-IT" sz="2800" dirty="0" smtClean="0">
                <a:solidFill>
                  <a:srgbClr val="FF0000"/>
                </a:solidFill>
              </a:rPr>
              <a:t>Obiettivi e finalità</a:t>
            </a:r>
            <a:endParaRPr lang="it-IT" sz="2800" i="1" dirty="0">
              <a:solidFill>
                <a:srgbClr val="FF0000"/>
              </a:solidFill>
            </a:endParaRPr>
          </a:p>
        </p:txBody>
      </p:sp>
      <p:sp>
        <p:nvSpPr>
          <p:cNvPr id="14" name="Segnaposto contenuto 1"/>
          <p:cNvSpPr txBox="1">
            <a:spLocks/>
          </p:cNvSpPr>
          <p:nvPr/>
        </p:nvSpPr>
        <p:spPr>
          <a:xfrm>
            <a:off x="341300" y="2788640"/>
            <a:ext cx="8229600" cy="2984808"/>
          </a:xfrm>
          <a:prstGeom prst="rect">
            <a:avLst/>
          </a:prstGeom>
        </p:spPr>
        <p:txBody>
          <a:bodyPr numCol="1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 smtClean="0">
                <a:solidFill>
                  <a:srgbClr val="00B050"/>
                </a:solidFill>
              </a:rPr>
              <a:t>Favorire l’attivazione di azioni di informazione e promozione dei prodotti di qualità presso i </a:t>
            </a:r>
            <a:r>
              <a:rPr lang="it-IT" sz="1600" b="1" dirty="0" smtClean="0">
                <a:solidFill>
                  <a:srgbClr val="00B050"/>
                </a:solidFill>
              </a:rPr>
              <a:t>consumatori dell’Unione Europea</a:t>
            </a:r>
            <a:r>
              <a:rPr lang="it-IT" sz="1600" dirty="0" smtClean="0">
                <a:solidFill>
                  <a:srgbClr val="00B050"/>
                </a:solidFill>
              </a:rPr>
              <a:t>, perseguendo i seguenti obiettivi specifici:</a:t>
            </a:r>
          </a:p>
          <a:p>
            <a:pPr algn="just"/>
            <a:endParaRPr lang="it-IT" sz="16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400" dirty="0" smtClean="0">
                <a:solidFill>
                  <a:srgbClr val="00B050"/>
                </a:solidFill>
              </a:rPr>
              <a:t>Migliorare la conoscenza da parte dei consumatori e degli operatori dei </a:t>
            </a:r>
            <a:r>
              <a:rPr lang="it-IT" sz="1400" b="1" dirty="0" smtClean="0">
                <a:solidFill>
                  <a:srgbClr val="00B050"/>
                </a:solidFill>
              </a:rPr>
              <a:t>sistemi di produzione di qualità </a:t>
            </a:r>
            <a:r>
              <a:rPr lang="it-IT" sz="1400" dirty="0" smtClean="0">
                <a:solidFill>
                  <a:srgbClr val="00B050"/>
                </a:solidFill>
              </a:rPr>
              <a:t>e dei relativi </a:t>
            </a:r>
            <a:r>
              <a:rPr lang="it-IT" sz="1400" b="1" dirty="0" smtClean="0">
                <a:solidFill>
                  <a:srgbClr val="00B050"/>
                </a:solidFill>
              </a:rPr>
              <a:t>sistemi di certificazione</a:t>
            </a:r>
          </a:p>
          <a:p>
            <a:pPr lvl="1" algn="just"/>
            <a:endParaRPr lang="it-IT" sz="14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400" dirty="0" smtClean="0">
                <a:solidFill>
                  <a:srgbClr val="00B050"/>
                </a:solidFill>
              </a:rPr>
              <a:t>Informare i consumatori riguardo le </a:t>
            </a:r>
            <a:r>
              <a:rPr lang="it-IT" sz="1400" b="1" dirty="0" smtClean="0">
                <a:solidFill>
                  <a:srgbClr val="00B050"/>
                </a:solidFill>
              </a:rPr>
              <a:t>caratteristiche nutrizionali </a:t>
            </a:r>
            <a:r>
              <a:rPr lang="it-IT" sz="1400" dirty="0" smtClean="0">
                <a:solidFill>
                  <a:srgbClr val="00B050"/>
                </a:solidFill>
              </a:rPr>
              <a:t>dei singoli prodotti di qualità e dei </a:t>
            </a:r>
            <a:r>
              <a:rPr lang="it-IT" sz="1400" b="1" dirty="0" smtClean="0">
                <a:solidFill>
                  <a:srgbClr val="00B050"/>
                </a:solidFill>
              </a:rPr>
              <a:t>vantaggi ambientali </a:t>
            </a:r>
            <a:r>
              <a:rPr lang="it-IT" sz="1400" dirty="0" smtClean="0">
                <a:solidFill>
                  <a:srgbClr val="00B050"/>
                </a:solidFill>
              </a:rPr>
              <a:t>legati all’utilizzo di tecniche di produzione biologiche ed a basso impatto ambientale previste dai relativi disciplinari di produzione</a:t>
            </a:r>
          </a:p>
          <a:p>
            <a:pPr lvl="1" algn="just"/>
            <a:endParaRPr lang="it-IT" sz="14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400" dirty="0" smtClean="0">
                <a:solidFill>
                  <a:srgbClr val="00B050"/>
                </a:solidFill>
              </a:rPr>
              <a:t>Promuovere i consumi di produzioni di qualità certificata nel mercato interno dell’Unione Europea al fine di incrementare il reddito delle aziende aderenti a filiere di qualità</a:t>
            </a:r>
            <a:endParaRPr lang="it-IT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06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317104" y="2415538"/>
            <a:ext cx="8229600" cy="3299192"/>
          </a:xfrm>
          <a:prstGeom prst="rect">
            <a:avLst/>
          </a:prstGeom>
        </p:spPr>
        <p:txBody>
          <a:bodyPr numCol="1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smtClean="0">
                <a:solidFill>
                  <a:srgbClr val="00B050"/>
                </a:solidFill>
              </a:rPr>
              <a:t>Il contributo è concesso per </a:t>
            </a:r>
            <a:r>
              <a:rPr lang="it-IT" sz="2000" b="1" smtClean="0">
                <a:solidFill>
                  <a:srgbClr val="00B050"/>
                </a:solidFill>
              </a:rPr>
              <a:t>le attività di informazione e promozione </a:t>
            </a:r>
            <a:r>
              <a:rPr lang="it-IT" sz="2000" smtClean="0">
                <a:solidFill>
                  <a:srgbClr val="00B050"/>
                </a:solidFill>
              </a:rPr>
              <a:t>su:</a:t>
            </a:r>
          </a:p>
          <a:p>
            <a:pPr lvl="1" algn="just"/>
            <a:r>
              <a:rPr lang="it-IT" sz="2000" smtClean="0">
                <a:solidFill>
                  <a:srgbClr val="00B050"/>
                </a:solidFill>
              </a:rPr>
              <a:t>caratteristiche intrinseche dei prodotti legate al regime di qualità alimentare interessato; </a:t>
            </a:r>
          </a:p>
          <a:p>
            <a:pPr lvl="1" algn="just"/>
            <a:r>
              <a:rPr lang="it-IT" sz="2000" smtClean="0">
                <a:solidFill>
                  <a:srgbClr val="00B050"/>
                </a:solidFill>
              </a:rPr>
              <a:t>aspetti nutrizionali e salutistici; </a:t>
            </a:r>
          </a:p>
          <a:p>
            <a:pPr lvl="1" algn="just"/>
            <a:r>
              <a:rPr lang="it-IT" sz="2000" smtClean="0">
                <a:solidFill>
                  <a:srgbClr val="00B050"/>
                </a:solidFill>
              </a:rPr>
              <a:t>etichettatura, rintracciabilità; </a:t>
            </a:r>
          </a:p>
          <a:p>
            <a:pPr lvl="1" algn="just"/>
            <a:r>
              <a:rPr lang="it-IT" sz="2000" smtClean="0">
                <a:solidFill>
                  <a:srgbClr val="00B050"/>
                </a:solidFill>
              </a:rPr>
              <a:t>metodi di produzione a basso impatto.</a:t>
            </a:r>
          </a:p>
          <a:p>
            <a:pPr lvl="1" algn="just"/>
            <a:endParaRPr lang="it-IT" sz="2000" smtClean="0">
              <a:solidFill>
                <a:srgbClr val="00B050"/>
              </a:solidFill>
            </a:endParaRPr>
          </a:p>
          <a:p>
            <a:pPr algn="just"/>
            <a:r>
              <a:rPr lang="it-IT" sz="2400" smtClean="0">
                <a:solidFill>
                  <a:srgbClr val="00B050"/>
                </a:solidFill>
              </a:rPr>
              <a:t>Distinte in:</a:t>
            </a:r>
          </a:p>
          <a:p>
            <a:pPr lvl="1" algn="just"/>
            <a:r>
              <a:rPr lang="it-IT" sz="2000" smtClean="0">
                <a:solidFill>
                  <a:srgbClr val="00B050"/>
                </a:solidFill>
              </a:rPr>
              <a:t>Azioni di informazione</a:t>
            </a:r>
          </a:p>
          <a:p>
            <a:pPr lvl="1" algn="just"/>
            <a:r>
              <a:rPr lang="it-IT" sz="2000" smtClean="0">
                <a:solidFill>
                  <a:srgbClr val="00B050"/>
                </a:solidFill>
              </a:rPr>
              <a:t>Azioni promozionali</a:t>
            </a:r>
          </a:p>
          <a:p>
            <a:pPr lvl="1" algn="just"/>
            <a:r>
              <a:rPr lang="it-IT" sz="2000" smtClean="0">
                <a:solidFill>
                  <a:srgbClr val="00B050"/>
                </a:solidFill>
              </a:rPr>
              <a:t>Azioni promozionali a carattere pubblicitario</a:t>
            </a:r>
            <a:endParaRPr lang="it-IT" sz="2000" dirty="0">
              <a:solidFill>
                <a:srgbClr val="00B050"/>
              </a:solidFill>
            </a:endParaRPr>
          </a:p>
        </p:txBody>
      </p:sp>
      <p:sp>
        <p:nvSpPr>
          <p:cNvPr id="8" name="Titolo 2"/>
          <p:cNvSpPr txBox="1">
            <a:spLocks/>
          </p:cNvSpPr>
          <p:nvPr/>
        </p:nvSpPr>
        <p:spPr>
          <a:xfrm>
            <a:off x="269831" y="1163433"/>
            <a:ext cx="8229600" cy="55965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PROMOZIONE PSR</a:t>
            </a:r>
            <a:endParaRPr lang="it-IT" sz="1300" dirty="0"/>
          </a:p>
        </p:txBody>
      </p:sp>
      <p:sp>
        <p:nvSpPr>
          <p:cNvPr id="12" name="Titolo 2"/>
          <p:cNvSpPr txBox="1">
            <a:spLocks/>
          </p:cNvSpPr>
          <p:nvPr/>
        </p:nvSpPr>
        <p:spPr>
          <a:xfrm>
            <a:off x="549946" y="1815450"/>
            <a:ext cx="7763916" cy="513665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09728" algn="ctr"/>
            <a:r>
              <a:rPr lang="it-IT" sz="2800" dirty="0" smtClean="0">
                <a:solidFill>
                  <a:srgbClr val="FF0000"/>
                </a:solidFill>
              </a:rPr>
              <a:t>Tipologia di intervento</a:t>
            </a:r>
            <a:endParaRPr lang="it-IT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10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467544" y="2276872"/>
            <a:ext cx="8229600" cy="3672408"/>
          </a:xfrm>
          <a:prstGeom prst="rect">
            <a:avLst/>
          </a:prstGeom>
        </p:spPr>
        <p:txBody>
          <a:bodyPr numCol="1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 smtClean="0">
                <a:solidFill>
                  <a:srgbClr val="00B050"/>
                </a:solidFill>
              </a:rPr>
              <a:t>Iniziative finalizzate ad accrescere il livello di conoscenza </a:t>
            </a:r>
            <a:r>
              <a:rPr lang="it-IT" sz="2000" b="1" dirty="0" smtClean="0">
                <a:solidFill>
                  <a:srgbClr val="00B050"/>
                </a:solidFill>
              </a:rPr>
              <a:t>degli operatori</a:t>
            </a:r>
            <a:r>
              <a:rPr lang="it-IT" sz="2000" dirty="0" smtClean="0">
                <a:solidFill>
                  <a:srgbClr val="00B050"/>
                </a:solidFill>
              </a:rPr>
              <a:t>, dei </a:t>
            </a:r>
            <a:r>
              <a:rPr lang="it-IT" sz="2000" b="1" dirty="0" smtClean="0">
                <a:solidFill>
                  <a:srgbClr val="00B050"/>
                </a:solidFill>
              </a:rPr>
              <a:t>tecnici del settore </a:t>
            </a:r>
            <a:r>
              <a:rPr lang="it-IT" sz="2000" dirty="0" smtClean="0">
                <a:solidFill>
                  <a:srgbClr val="00B050"/>
                </a:solidFill>
              </a:rPr>
              <a:t>e dei </a:t>
            </a:r>
            <a:r>
              <a:rPr lang="it-IT" sz="2000" b="1" dirty="0" smtClean="0">
                <a:solidFill>
                  <a:srgbClr val="00B050"/>
                </a:solidFill>
              </a:rPr>
              <a:t>consumatori</a:t>
            </a:r>
            <a:r>
              <a:rPr lang="it-IT" sz="2000" dirty="0" smtClean="0">
                <a:solidFill>
                  <a:srgbClr val="00B050"/>
                </a:solidFill>
              </a:rPr>
              <a:t> sui processi produttivi e sulle attuali tecniche agricole, nonché sulle proprietà qualitative, nutrizionali ed organolettiche dei prodotti oggetto dell’intervento attraverso la realizzazione di specifiche azioni e la produzione e la diffusione di materiale informativo (stampa, audiovisivo, multimediale, internet, ecc.).</a:t>
            </a:r>
          </a:p>
          <a:p>
            <a:pPr algn="just"/>
            <a:endParaRPr lang="it-IT" sz="2000" dirty="0" smtClean="0">
              <a:solidFill>
                <a:srgbClr val="00B050"/>
              </a:solidFill>
            </a:endParaRPr>
          </a:p>
          <a:p>
            <a:pPr algn="just"/>
            <a:r>
              <a:rPr lang="it-IT" sz="2000" dirty="0" smtClean="0">
                <a:solidFill>
                  <a:srgbClr val="00B050"/>
                </a:solidFill>
              </a:rPr>
              <a:t>Gli interventi ammissibili sono: </a:t>
            </a:r>
          </a:p>
          <a:p>
            <a:pPr lvl="1" algn="just"/>
            <a:endParaRPr lang="it-IT" sz="16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600" dirty="0" smtClean="0">
                <a:solidFill>
                  <a:srgbClr val="00B050"/>
                </a:solidFill>
              </a:rPr>
              <a:t>informazione sui regimi comunitari delle denominazioni di origine protetta (DOP) e delle indicazioni geografiche protette (IGP), nonché sui simboli grafici previsti dalla relativa normativa;</a:t>
            </a:r>
          </a:p>
          <a:p>
            <a:pPr lvl="1" algn="just"/>
            <a:endParaRPr lang="it-IT" sz="16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600" dirty="0" smtClean="0">
                <a:solidFill>
                  <a:srgbClr val="00B050"/>
                </a:solidFill>
              </a:rPr>
              <a:t>diffusione di informazioni e di conoscenze tecnico-scientifiche, anche attraverso la realizzazione di convegni e seminari;</a:t>
            </a:r>
          </a:p>
          <a:p>
            <a:pPr lvl="1" algn="just"/>
            <a:endParaRPr lang="it-IT" sz="16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600" dirty="0" smtClean="0">
                <a:solidFill>
                  <a:srgbClr val="00B050"/>
                </a:solidFill>
              </a:rPr>
              <a:t>attività finalizzate alla conoscenza diretta dei luoghi di produzione e dei metodi di lavorazione dei prodotti nonché delle caratteristiche del territorio di produzione. 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8" name="Titolo 2"/>
          <p:cNvSpPr txBox="1">
            <a:spLocks/>
          </p:cNvSpPr>
          <p:nvPr/>
        </p:nvSpPr>
        <p:spPr>
          <a:xfrm>
            <a:off x="454252" y="1134939"/>
            <a:ext cx="8229600" cy="6229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PROMOZIONE PSR</a:t>
            </a:r>
            <a:endParaRPr lang="it-IT" sz="1300" dirty="0"/>
          </a:p>
        </p:txBody>
      </p:sp>
      <p:sp>
        <p:nvSpPr>
          <p:cNvPr id="12" name="Titolo 2"/>
          <p:cNvSpPr txBox="1">
            <a:spLocks/>
          </p:cNvSpPr>
          <p:nvPr/>
        </p:nvSpPr>
        <p:spPr>
          <a:xfrm>
            <a:off x="643931" y="1676602"/>
            <a:ext cx="7763916" cy="571772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09728" algn="ctr"/>
            <a:r>
              <a:rPr lang="it-IT" sz="2800" dirty="0" smtClean="0">
                <a:solidFill>
                  <a:srgbClr val="FF0000"/>
                </a:solidFill>
              </a:rPr>
              <a:t>Azioni di informazione</a:t>
            </a:r>
            <a:endParaRPr lang="it-IT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5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467544" y="2170631"/>
            <a:ext cx="8229600" cy="3634634"/>
          </a:xfrm>
          <a:prstGeom prst="rect">
            <a:avLst/>
          </a:prstGeom>
        </p:spPr>
        <p:txBody>
          <a:bodyPr numCol="1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900" dirty="0" smtClean="0">
                <a:solidFill>
                  <a:srgbClr val="00B050"/>
                </a:solidFill>
              </a:rPr>
              <a:t>Azioni rivolte prevalentemente agli </a:t>
            </a:r>
            <a:r>
              <a:rPr lang="it-IT" sz="1900" b="1" dirty="0" smtClean="0">
                <a:solidFill>
                  <a:srgbClr val="00B050"/>
                </a:solidFill>
              </a:rPr>
              <a:t>operatori del settore </a:t>
            </a:r>
            <a:r>
              <a:rPr lang="it-IT" sz="1900" dirty="0" smtClean="0">
                <a:solidFill>
                  <a:srgbClr val="00B050"/>
                </a:solidFill>
              </a:rPr>
              <a:t>(</a:t>
            </a:r>
            <a:r>
              <a:rPr lang="it-IT" sz="1900" b="1" dirty="0" smtClean="0">
                <a:solidFill>
                  <a:srgbClr val="00B050"/>
                </a:solidFill>
              </a:rPr>
              <a:t>buyers, ristoratori, stampa ed opinion leader</a:t>
            </a:r>
            <a:r>
              <a:rPr lang="it-IT" sz="1900" dirty="0" smtClean="0">
                <a:solidFill>
                  <a:srgbClr val="00B050"/>
                </a:solidFill>
              </a:rPr>
              <a:t>) e non specificamente destinate ad indurre i consumatori all’acquisto di un determinato prodotto, sono finalizzate a sostenere le fasi di commercializzazione dei prodotti.</a:t>
            </a:r>
          </a:p>
          <a:p>
            <a:pPr algn="just"/>
            <a:endParaRPr lang="it-IT" sz="1800" dirty="0" smtClean="0">
              <a:solidFill>
                <a:srgbClr val="00B050"/>
              </a:solidFill>
            </a:endParaRPr>
          </a:p>
          <a:p>
            <a:pPr algn="just"/>
            <a:r>
              <a:rPr lang="it-IT" sz="1800" dirty="0" smtClean="0">
                <a:solidFill>
                  <a:srgbClr val="00B050"/>
                </a:solidFill>
              </a:rPr>
              <a:t>Gli interventi ammissibili sono: </a:t>
            </a:r>
          </a:p>
          <a:p>
            <a:pPr lvl="1" algn="just"/>
            <a:endParaRPr lang="it-IT" sz="14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600" dirty="0" smtClean="0">
                <a:solidFill>
                  <a:srgbClr val="00B050"/>
                </a:solidFill>
              </a:rPr>
              <a:t>ricerche di mercato e sondaggi d’opinione;</a:t>
            </a:r>
          </a:p>
          <a:p>
            <a:pPr lvl="1" algn="just"/>
            <a:endParaRPr lang="it-IT" sz="16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600" dirty="0" smtClean="0">
                <a:solidFill>
                  <a:srgbClr val="00B050"/>
                </a:solidFill>
              </a:rPr>
              <a:t>degustazioni guidate, </a:t>
            </a:r>
            <a:r>
              <a:rPr lang="it-IT" sz="1600" dirty="0" err="1" smtClean="0">
                <a:solidFill>
                  <a:srgbClr val="00B050"/>
                </a:solidFill>
              </a:rPr>
              <a:t>wine</a:t>
            </a:r>
            <a:r>
              <a:rPr lang="it-IT" sz="1600" dirty="0" smtClean="0">
                <a:solidFill>
                  <a:srgbClr val="00B050"/>
                </a:solidFill>
              </a:rPr>
              <a:t> </a:t>
            </a:r>
            <a:r>
              <a:rPr lang="it-IT" sz="1600" dirty="0" err="1" smtClean="0">
                <a:solidFill>
                  <a:srgbClr val="00B050"/>
                </a:solidFill>
              </a:rPr>
              <a:t>tasting</a:t>
            </a:r>
            <a:r>
              <a:rPr lang="it-IT" sz="1600" dirty="0" smtClean="0">
                <a:solidFill>
                  <a:srgbClr val="00B050"/>
                </a:solidFill>
              </a:rPr>
              <a:t>, gala </a:t>
            </a:r>
            <a:r>
              <a:rPr lang="it-IT" sz="1600" dirty="0" err="1" smtClean="0">
                <a:solidFill>
                  <a:srgbClr val="00B050"/>
                </a:solidFill>
              </a:rPr>
              <a:t>dinner</a:t>
            </a:r>
            <a:r>
              <a:rPr lang="it-IT" sz="1600" dirty="0" smtClean="0">
                <a:solidFill>
                  <a:srgbClr val="00B050"/>
                </a:solidFill>
              </a:rPr>
              <a:t>; </a:t>
            </a:r>
          </a:p>
          <a:p>
            <a:pPr lvl="1" algn="just"/>
            <a:endParaRPr lang="it-IT" sz="16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600" dirty="0" smtClean="0">
                <a:solidFill>
                  <a:srgbClr val="00B050"/>
                </a:solidFill>
              </a:rPr>
              <a:t>attività finalizzate al reperimento di potenziali sbocchi di mercato ed alla realizzazione di sistemi e modalità innovative di promozione e commercializzazione dei prodotti di qualità, anche mediante l’uso della rete informatica e di internet;</a:t>
            </a:r>
          </a:p>
          <a:p>
            <a:pPr lvl="1" algn="just"/>
            <a:endParaRPr lang="it-IT" sz="16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600" dirty="0" smtClean="0">
                <a:solidFill>
                  <a:srgbClr val="00B050"/>
                </a:solidFill>
              </a:rPr>
              <a:t>organizzazione di eventi ed esposizioni o la partecipazione a tali manifestazioni e a fiere o ad analoghe iniziative nel settore delle relazioni pubbliche;</a:t>
            </a:r>
          </a:p>
          <a:p>
            <a:pPr lvl="1" algn="just"/>
            <a:endParaRPr lang="it-IT" sz="16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600" dirty="0" smtClean="0">
                <a:solidFill>
                  <a:srgbClr val="00B050"/>
                </a:solidFill>
              </a:rPr>
              <a:t>iniziative di presentazione alla stampa, nazionale ed estera, dei prodotti di qualità;</a:t>
            </a:r>
          </a:p>
          <a:p>
            <a:pPr lvl="1" algn="just"/>
            <a:endParaRPr lang="it-IT" sz="16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600" dirty="0" smtClean="0">
                <a:solidFill>
                  <a:srgbClr val="00B050"/>
                </a:solidFill>
              </a:rPr>
              <a:t>promozioni nei confronti degli operatori economici, compresi gli esercenti di attività ricettive, di ristorazione, agrituristiche e turistiche;</a:t>
            </a:r>
          </a:p>
          <a:p>
            <a:pPr lvl="1" algn="just"/>
            <a:endParaRPr lang="it-IT" sz="16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600" dirty="0" smtClean="0">
                <a:solidFill>
                  <a:srgbClr val="00B050"/>
                </a:solidFill>
              </a:rPr>
              <a:t>missioni di operatori commerciali e dei media in Italia e nel mercato dell’Unione Europea;</a:t>
            </a:r>
          </a:p>
          <a:p>
            <a:pPr lvl="1" algn="just"/>
            <a:endParaRPr lang="it-IT" sz="16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600" dirty="0" smtClean="0">
                <a:solidFill>
                  <a:srgbClr val="00B050"/>
                </a:solidFill>
              </a:rPr>
              <a:t>realizzazione di materiale promozionale, oggettistica e gadget finalizzato agli interventi sopra richiamati. 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8" name="Titolo 2"/>
          <p:cNvSpPr txBox="1">
            <a:spLocks/>
          </p:cNvSpPr>
          <p:nvPr/>
        </p:nvSpPr>
        <p:spPr>
          <a:xfrm>
            <a:off x="476472" y="1077082"/>
            <a:ext cx="8229600" cy="6840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PROMOZIONE PSR</a:t>
            </a:r>
            <a:endParaRPr lang="it-IT" sz="1300" dirty="0"/>
          </a:p>
        </p:txBody>
      </p:sp>
      <p:sp>
        <p:nvSpPr>
          <p:cNvPr id="12" name="Titolo 2"/>
          <p:cNvSpPr txBox="1">
            <a:spLocks/>
          </p:cNvSpPr>
          <p:nvPr/>
        </p:nvSpPr>
        <p:spPr>
          <a:xfrm>
            <a:off x="643931" y="1581403"/>
            <a:ext cx="7763916" cy="627829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09728" algn="ctr"/>
            <a:r>
              <a:rPr lang="it-IT" sz="2800" dirty="0" smtClean="0">
                <a:solidFill>
                  <a:srgbClr val="FF0000"/>
                </a:solidFill>
              </a:rPr>
              <a:t>Azioni Promozionali</a:t>
            </a:r>
            <a:endParaRPr lang="it-IT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4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9883" y="2256046"/>
            <a:ext cx="8518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007300"/>
                </a:solidFill>
                <a:latin typeface="MyriadPro-SemiboldCond"/>
              </a:rPr>
              <a:t>La valorizzazione del </a:t>
            </a:r>
            <a:r>
              <a:rPr lang="it-IT" sz="3200" b="1" dirty="0" smtClean="0">
                <a:solidFill>
                  <a:srgbClr val="007300"/>
                </a:solidFill>
                <a:latin typeface="MyriadPro-SemiboldCond"/>
              </a:rPr>
              <a:t>prodotto di </a:t>
            </a:r>
            <a:r>
              <a:rPr lang="it-IT" sz="3200" b="1" dirty="0">
                <a:solidFill>
                  <a:srgbClr val="007300"/>
                </a:solidFill>
                <a:latin typeface="MyriadPro-SemiboldCond"/>
              </a:rPr>
              <a:t>qualità nel PSR Marche</a:t>
            </a:r>
            <a:endParaRPr lang="it-IT" sz="3200" b="1" dirty="0"/>
          </a:p>
        </p:txBody>
      </p:sp>
      <p:sp>
        <p:nvSpPr>
          <p:cNvPr id="8" name="Rettangolo 7"/>
          <p:cNvSpPr/>
          <p:nvPr/>
        </p:nvSpPr>
        <p:spPr>
          <a:xfrm>
            <a:off x="3923928" y="4136725"/>
            <a:ext cx="4904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solidFill>
                  <a:srgbClr val="007300"/>
                </a:solidFill>
                <a:latin typeface="MyriadPro-SemiboldCond"/>
              </a:rPr>
              <a:t>Roberto Luciani</a:t>
            </a:r>
          </a:p>
          <a:p>
            <a:pPr algn="r"/>
            <a:r>
              <a:rPr lang="it-IT" sz="2000" dirty="0" smtClean="0">
                <a:solidFill>
                  <a:srgbClr val="007300"/>
                </a:solidFill>
                <a:latin typeface="MyriadPro-SemiboldCond"/>
              </a:rPr>
              <a:t>Servizio Politiche Agroalimentari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80456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474694" y="2204865"/>
            <a:ext cx="8229600" cy="3443208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dirty="0" smtClean="0">
                <a:solidFill>
                  <a:srgbClr val="00B050"/>
                </a:solidFill>
              </a:rPr>
              <a:t>Azioni volte ad indurre il consumatore all’acquisto di un determinato prodotto. Sono comprese le azioni pubblicitarie rivolte ai consumatori nei punti di vendita </a:t>
            </a:r>
            <a:r>
              <a:rPr lang="it-IT" sz="1400" u="sng" dirty="0" smtClean="0">
                <a:solidFill>
                  <a:srgbClr val="00B050"/>
                </a:solidFill>
              </a:rPr>
              <a:t>a condizione che non siano orientate in funzione di marchi commerciali</a:t>
            </a:r>
            <a:r>
              <a:rPr lang="it-IT" sz="1400" dirty="0" smtClean="0">
                <a:solidFill>
                  <a:srgbClr val="00B050"/>
                </a:solidFill>
              </a:rPr>
              <a:t>.</a:t>
            </a:r>
          </a:p>
          <a:p>
            <a:pPr algn="just"/>
            <a:endParaRPr lang="it-IT" sz="1400" dirty="0" smtClean="0">
              <a:solidFill>
                <a:srgbClr val="00B050"/>
              </a:solidFill>
            </a:endParaRPr>
          </a:p>
          <a:p>
            <a:pPr algn="just"/>
            <a:r>
              <a:rPr lang="it-IT" sz="1400" dirty="0" smtClean="0">
                <a:solidFill>
                  <a:srgbClr val="00B050"/>
                </a:solidFill>
              </a:rPr>
              <a:t>Gli interventi ammissibili sono: </a:t>
            </a:r>
          </a:p>
          <a:p>
            <a:pPr lvl="1" algn="just"/>
            <a:endParaRPr lang="it-IT" sz="10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200" dirty="0" smtClean="0">
                <a:solidFill>
                  <a:srgbClr val="00B050"/>
                </a:solidFill>
              </a:rPr>
              <a:t>attività finalizzate a promuovere la conoscenza e la diffusione dei prodotti di qualità presso i consumatori attraverso mezzi di comunicazione (stampa, radio-televisione, internet o altri strumenti informatici, cartellonistica); </a:t>
            </a:r>
          </a:p>
          <a:p>
            <a:pPr lvl="1" algn="just"/>
            <a:endParaRPr lang="it-IT" sz="12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200" dirty="0" smtClean="0">
                <a:solidFill>
                  <a:srgbClr val="00B050"/>
                </a:solidFill>
              </a:rPr>
              <a:t>realizzazione e distribuzione di materiali a carattere informativo-pubblicitario; </a:t>
            </a:r>
          </a:p>
          <a:p>
            <a:pPr lvl="1" algn="just"/>
            <a:endParaRPr lang="it-IT" sz="12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200" dirty="0" smtClean="0">
                <a:solidFill>
                  <a:srgbClr val="00B050"/>
                </a:solidFill>
              </a:rPr>
              <a:t>iniziative pubblicitarie e manifestazioni finalizzate ad invitare turisti e consumatori all’utilizzo dei prodotti di qualità; </a:t>
            </a:r>
          </a:p>
          <a:p>
            <a:pPr lvl="1" algn="just"/>
            <a:endParaRPr lang="it-IT" sz="1200" dirty="0" smtClean="0">
              <a:solidFill>
                <a:srgbClr val="00B050"/>
              </a:solidFill>
            </a:endParaRPr>
          </a:p>
          <a:p>
            <a:pPr lvl="1" algn="just"/>
            <a:r>
              <a:rPr lang="it-IT" sz="1200" dirty="0" smtClean="0">
                <a:solidFill>
                  <a:srgbClr val="00B050"/>
                </a:solidFill>
              </a:rPr>
              <a:t>attività pubblicitarie a carattere dimostrativo effettuate presso eventi, mostre mercato e punti vendita. </a:t>
            </a:r>
            <a:endParaRPr lang="it-IT" sz="1200" dirty="0">
              <a:solidFill>
                <a:srgbClr val="00B050"/>
              </a:solidFill>
            </a:endParaRPr>
          </a:p>
        </p:txBody>
      </p:sp>
      <p:sp>
        <p:nvSpPr>
          <p:cNvPr id="8" name="Titolo 2"/>
          <p:cNvSpPr txBox="1">
            <a:spLocks/>
          </p:cNvSpPr>
          <p:nvPr/>
        </p:nvSpPr>
        <p:spPr>
          <a:xfrm>
            <a:off x="483985" y="1133006"/>
            <a:ext cx="8229600" cy="5678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/>
              <a:t>PROMOZIONE PSR</a:t>
            </a:r>
            <a:endParaRPr lang="it-IT" sz="2800" dirty="0"/>
          </a:p>
        </p:txBody>
      </p:sp>
      <p:sp>
        <p:nvSpPr>
          <p:cNvPr id="12" name="Titolo 2"/>
          <p:cNvSpPr txBox="1">
            <a:spLocks/>
          </p:cNvSpPr>
          <p:nvPr/>
        </p:nvSpPr>
        <p:spPr>
          <a:xfrm>
            <a:off x="643931" y="1613729"/>
            <a:ext cx="7763916" cy="449624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09728" algn="ctr"/>
            <a:r>
              <a:rPr lang="it-IT" sz="2800" dirty="0" smtClean="0">
                <a:solidFill>
                  <a:srgbClr val="FF0000"/>
                </a:solidFill>
              </a:rPr>
              <a:t>Azioni promozionali a carattere pubblicitario</a:t>
            </a:r>
            <a:endParaRPr lang="it-IT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14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0" y="1986370"/>
            <a:ext cx="8828222" cy="371879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organizzazione e/o partecipazione a fiere e manifestazioni;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realizzazione di incontri e workshop con operatori;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attività informativa e di sensibilizzazione attraverso canali di informazione, compresi i siti web, rivolta ai consumatori e operatori;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realizzazione di materiale divulgativo, quali prodotti multimediali, cartellonistica ed affissioni, opuscoli;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realizzazione di campagne ed eventi promozionali, incluse le attività di comunicazione svolte presso punti vendita, GDO, operatori dell'industria alberghiera ed imprese di ristorazione;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organizzazione di iniziative ed eventi di animazione a livello territoriale, rivolte anche agli insegnati ed agli studenti di ogni ordine e grado ed agli operatori di mense scolastiche e della ristorazione collettiva in genere;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spese generali, quali quelle per il coordinamento e l'organizzazione delle attività, sostenute dal beneficiario e regolarmente documentate entro il limite massimo del 5% dell'importo totale della spesa ammessa. 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8" name="Titolo 2"/>
          <p:cNvSpPr txBox="1">
            <a:spLocks/>
          </p:cNvSpPr>
          <p:nvPr/>
        </p:nvSpPr>
        <p:spPr>
          <a:xfrm>
            <a:off x="335324" y="1108203"/>
            <a:ext cx="8229600" cy="6040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/>
              <a:t>PROMOZIONE PSR</a:t>
            </a:r>
            <a:endParaRPr lang="it-IT" sz="2800" dirty="0"/>
          </a:p>
        </p:txBody>
      </p:sp>
      <p:sp>
        <p:nvSpPr>
          <p:cNvPr id="12" name="Titolo 2"/>
          <p:cNvSpPr txBox="1">
            <a:spLocks/>
          </p:cNvSpPr>
          <p:nvPr/>
        </p:nvSpPr>
        <p:spPr>
          <a:xfrm>
            <a:off x="568166" y="1431963"/>
            <a:ext cx="7763916" cy="554407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09728" algn="ctr"/>
            <a:r>
              <a:rPr lang="it-IT" sz="2800" dirty="0" smtClean="0">
                <a:solidFill>
                  <a:srgbClr val="FF0000"/>
                </a:solidFill>
              </a:rPr>
              <a:t>Spese ammissibili</a:t>
            </a:r>
            <a:endParaRPr lang="it-IT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96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466491" y="2321099"/>
            <a:ext cx="8229600" cy="307815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B050"/>
                </a:solidFill>
              </a:rPr>
              <a:t>Informazione e promozione, svolte da associazioni di produttori, nel mercato interno (UE) – </a:t>
            </a:r>
            <a:r>
              <a:rPr lang="it-IT" sz="2400" dirty="0">
                <a:solidFill>
                  <a:srgbClr val="00B050"/>
                </a:solidFill>
              </a:rPr>
              <a:t>(Reg. UE 1305/2013 – PSR 2014/2020 Sottomisura 3.2)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800" dirty="0" smtClean="0">
              <a:solidFill>
                <a:srgbClr val="00B05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FFC000"/>
                </a:solidFill>
              </a:rPr>
              <a:t>Promozione dei vini sui mercati dei paesi terzi </a:t>
            </a:r>
            <a:r>
              <a:rPr lang="it-IT" dirty="0" smtClean="0">
                <a:solidFill>
                  <a:srgbClr val="FFC000"/>
                </a:solidFill>
              </a:rPr>
              <a:t>- </a:t>
            </a:r>
            <a:r>
              <a:rPr lang="it-IT" sz="1600" dirty="0" smtClean="0">
                <a:solidFill>
                  <a:srgbClr val="FFC000"/>
                </a:solidFill>
              </a:rPr>
              <a:t>(Reg. UE 1308/2013 – PNS OCM Vitivinicolo)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sp>
        <p:nvSpPr>
          <p:cNvPr id="8" name="Titolo 2"/>
          <p:cNvSpPr txBox="1">
            <a:spLocks/>
          </p:cNvSpPr>
          <p:nvPr/>
        </p:nvSpPr>
        <p:spPr>
          <a:xfrm>
            <a:off x="457200" y="1294185"/>
            <a:ext cx="82296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PROMOZIONE DEI VINI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72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457200" y="2254086"/>
            <a:ext cx="8229600" cy="35314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Organizzazioni professionali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Organizzazioni interprofessionali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Organizzazioni dei produttori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Consorzi di tutela dei vini e loro associazioni e federazioni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Produttori di vino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Soggetti pubblici con comprovata esperienza nel settore del vino e della promozione dei prodotti agricoli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I Consorzi e le Associazioni, le Società Cooperative produttrici di vino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Le associazioni, anche temporanee di impresa e di scopo, tra i soggetti di cui ai punti precedenti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Le reti di impresa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8" name="Titolo 2"/>
          <p:cNvSpPr txBox="1">
            <a:spLocks/>
          </p:cNvSpPr>
          <p:nvPr/>
        </p:nvSpPr>
        <p:spPr>
          <a:xfrm>
            <a:off x="448272" y="1171943"/>
            <a:ext cx="8229600" cy="929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>
                <a:solidFill>
                  <a:srgbClr val="FF0000"/>
                </a:solidFill>
              </a:rPr>
              <a:t>PROMOZIONE MERCATI PAESI TERZI</a:t>
            </a:r>
            <a:br>
              <a:rPr lang="it-IT" sz="2400" dirty="0" smtClean="0">
                <a:solidFill>
                  <a:srgbClr val="FF0000"/>
                </a:solidFill>
              </a:rPr>
            </a:br>
            <a:r>
              <a:rPr lang="it-IT" sz="2400" dirty="0" smtClean="0">
                <a:solidFill>
                  <a:srgbClr val="00B050"/>
                </a:solidFill>
              </a:rPr>
              <a:t>Soggetti beneficiari</a:t>
            </a:r>
            <a:endParaRPr lang="it-IT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2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662880" y="2386667"/>
            <a:ext cx="8229600" cy="32614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4360" indent="-457200" algn="just">
              <a:buSzPct val="100000"/>
              <a:buFont typeface="+mj-lt"/>
              <a:buAutoNum type="alphaLcParenR"/>
            </a:pPr>
            <a:r>
              <a:rPr lang="it-IT" sz="2500" dirty="0" smtClean="0">
                <a:solidFill>
                  <a:srgbClr val="00B050"/>
                </a:solidFill>
              </a:rPr>
              <a:t>Azioni in materia di relazioni pubbliche, promozione e pubblicità, che mettano in rilievo gli </a:t>
            </a:r>
            <a:r>
              <a:rPr lang="it-IT" sz="2500" b="1" dirty="0" smtClean="0">
                <a:solidFill>
                  <a:srgbClr val="00B050"/>
                </a:solidFill>
              </a:rPr>
              <a:t>elevati standard dei prodotti dell’Unione</a:t>
            </a:r>
            <a:r>
              <a:rPr lang="it-IT" sz="2500" dirty="0" smtClean="0">
                <a:solidFill>
                  <a:srgbClr val="00B050"/>
                </a:solidFill>
              </a:rPr>
              <a:t>, in particolare in termini di </a:t>
            </a:r>
            <a:r>
              <a:rPr lang="it-IT" sz="2500" b="1" dirty="0" smtClean="0">
                <a:solidFill>
                  <a:srgbClr val="00B050"/>
                </a:solidFill>
              </a:rPr>
              <a:t>qualità</a:t>
            </a:r>
            <a:r>
              <a:rPr lang="it-IT" sz="2500" dirty="0" smtClean="0">
                <a:solidFill>
                  <a:srgbClr val="00B050"/>
                </a:solidFill>
              </a:rPr>
              <a:t>, di </a:t>
            </a:r>
            <a:r>
              <a:rPr lang="it-IT" sz="2500" b="1" dirty="0" smtClean="0">
                <a:solidFill>
                  <a:srgbClr val="00B050"/>
                </a:solidFill>
              </a:rPr>
              <a:t>sicurezza alimentare </a:t>
            </a:r>
            <a:r>
              <a:rPr lang="it-IT" sz="2500" dirty="0" smtClean="0">
                <a:solidFill>
                  <a:srgbClr val="00B050"/>
                </a:solidFill>
              </a:rPr>
              <a:t>o di </a:t>
            </a:r>
            <a:r>
              <a:rPr lang="it-IT" sz="2500" b="1" dirty="0" smtClean="0">
                <a:solidFill>
                  <a:srgbClr val="00B050"/>
                </a:solidFill>
              </a:rPr>
              <a:t>ambiente</a:t>
            </a:r>
            <a:r>
              <a:rPr lang="it-IT" sz="2500" dirty="0" smtClean="0">
                <a:solidFill>
                  <a:srgbClr val="00B050"/>
                </a:solidFill>
              </a:rPr>
              <a:t>;</a:t>
            </a:r>
          </a:p>
          <a:p>
            <a:pPr marL="594360" indent="-457200" algn="just">
              <a:buSzPct val="100000"/>
              <a:buFont typeface="+mj-lt"/>
              <a:buAutoNum type="alphaLcParenR"/>
            </a:pPr>
            <a:endParaRPr lang="it-IT" sz="2500" dirty="0" smtClean="0">
              <a:solidFill>
                <a:srgbClr val="00B050"/>
              </a:solidFill>
            </a:endParaRPr>
          </a:p>
          <a:p>
            <a:pPr marL="594360" indent="-457200" algn="just">
              <a:buSzPct val="100000"/>
              <a:buFont typeface="+mj-lt"/>
              <a:buAutoNum type="alphaLcParenR"/>
            </a:pPr>
            <a:r>
              <a:rPr lang="it-IT" sz="2500" dirty="0" smtClean="0">
                <a:solidFill>
                  <a:srgbClr val="00B050"/>
                </a:solidFill>
              </a:rPr>
              <a:t>Partecipazione a manifestazioni, fiere ed esposizioni di importanza internazionale;</a:t>
            </a:r>
          </a:p>
          <a:p>
            <a:pPr marL="594360" indent="-457200" algn="just">
              <a:buSzPct val="100000"/>
              <a:buFont typeface="+mj-lt"/>
              <a:buAutoNum type="alphaLcParenR"/>
            </a:pPr>
            <a:endParaRPr lang="it-IT" sz="2500" dirty="0" smtClean="0">
              <a:solidFill>
                <a:srgbClr val="00B050"/>
              </a:solidFill>
            </a:endParaRPr>
          </a:p>
          <a:p>
            <a:pPr marL="594360" indent="-457200" algn="just">
              <a:buSzPct val="100000"/>
              <a:buFont typeface="+mj-lt"/>
              <a:buAutoNum type="alphaLcParenR"/>
            </a:pPr>
            <a:r>
              <a:rPr lang="it-IT" sz="2500" dirty="0" smtClean="0">
                <a:solidFill>
                  <a:srgbClr val="00B050"/>
                </a:solidFill>
              </a:rPr>
              <a:t>Campagne di informazione, in particolare sui sistemi delle denominazioni di origine, delle indicazioni geografiche e della produzione biologica vigenti nell’Unione;</a:t>
            </a:r>
          </a:p>
          <a:p>
            <a:pPr marL="594360" indent="-457200" algn="just">
              <a:buSzPct val="100000"/>
              <a:buFont typeface="+mj-lt"/>
              <a:buAutoNum type="alphaLcParenR"/>
            </a:pPr>
            <a:endParaRPr lang="it-IT" sz="2500" dirty="0" smtClean="0">
              <a:solidFill>
                <a:srgbClr val="00B050"/>
              </a:solidFill>
            </a:endParaRPr>
          </a:p>
          <a:p>
            <a:pPr marL="594360" indent="-457200" algn="just">
              <a:buSzPct val="100000"/>
              <a:buFont typeface="+mj-lt"/>
              <a:buAutoNum type="alphaLcParenR"/>
            </a:pPr>
            <a:r>
              <a:rPr lang="it-IT" sz="2500" dirty="0" smtClean="0">
                <a:solidFill>
                  <a:srgbClr val="00B050"/>
                </a:solidFill>
              </a:rPr>
              <a:t>Studi per valutare i risultati delle azioni di informazione e promozione. La spesa per tale azione non supera il 3% dell’importo complessivo del progetto presentato </a:t>
            </a:r>
            <a:r>
              <a:rPr lang="it-IT" sz="1600" dirty="0" smtClean="0">
                <a:solidFill>
                  <a:srgbClr val="00B050"/>
                </a:solidFill>
              </a:rPr>
              <a:t>(solo in abbinamento ad altre azioni)</a:t>
            </a:r>
          </a:p>
          <a:p>
            <a:pPr algn="just"/>
            <a:endParaRPr lang="it-IT" sz="1700" dirty="0" smtClean="0">
              <a:solidFill>
                <a:srgbClr val="00B050"/>
              </a:solidFill>
            </a:endParaRPr>
          </a:p>
          <a:p>
            <a:pPr algn="just"/>
            <a:r>
              <a:rPr lang="it-IT" sz="2300" dirty="0" smtClean="0">
                <a:solidFill>
                  <a:srgbClr val="00B050"/>
                </a:solidFill>
              </a:rPr>
              <a:t>Preferibile combinazione di azioni.</a:t>
            </a:r>
          </a:p>
          <a:p>
            <a:pPr algn="just"/>
            <a:r>
              <a:rPr lang="it-IT" sz="2300" dirty="0" smtClean="0">
                <a:solidFill>
                  <a:srgbClr val="00B050"/>
                </a:solidFill>
              </a:rPr>
              <a:t>Messaggi su qualità intrinseche del vino e conformi a norme paese destinatario</a:t>
            </a:r>
          </a:p>
          <a:p>
            <a:endParaRPr lang="it-IT" dirty="0" smtClean="0">
              <a:solidFill>
                <a:srgbClr val="00B050"/>
              </a:solidFill>
            </a:endParaRPr>
          </a:p>
        </p:txBody>
      </p:sp>
      <p:sp>
        <p:nvSpPr>
          <p:cNvPr id="8" name="Titolo 2"/>
          <p:cNvSpPr txBox="1">
            <a:spLocks/>
          </p:cNvSpPr>
          <p:nvPr/>
        </p:nvSpPr>
        <p:spPr>
          <a:xfrm>
            <a:off x="323528" y="1310200"/>
            <a:ext cx="8229600" cy="72058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FF0000"/>
                </a:solidFill>
              </a:rPr>
              <a:t>PROMOZIONE MERCATI PAESI TERZI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dirty="0" smtClean="0"/>
              <a:t>Azioni ammissibili</a:t>
            </a:r>
            <a:endParaRPr lang="it-IT" sz="2700" dirty="0"/>
          </a:p>
        </p:txBody>
      </p:sp>
    </p:spTree>
    <p:extLst>
      <p:ext uri="{BB962C8B-B14F-4D97-AF65-F5344CB8AC3E}">
        <p14:creationId xmlns:p14="http://schemas.microsoft.com/office/powerpoint/2010/main" val="2250934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682852" y="1235596"/>
            <a:ext cx="7772400" cy="551762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</a:rPr>
              <a:t>PROMOZIONE MERCATI PAESI TERZI </a:t>
            </a:r>
            <a:r>
              <a:rPr lang="it-IT" sz="1800" dirty="0" smtClean="0">
                <a:solidFill>
                  <a:srgbClr val="00B050"/>
                </a:solidFill>
              </a:rPr>
              <a:t/>
            </a:r>
            <a:br>
              <a:rPr lang="it-IT" sz="1800" dirty="0" smtClean="0">
                <a:solidFill>
                  <a:srgbClr val="00B050"/>
                </a:solidFill>
              </a:rPr>
            </a:br>
            <a:r>
              <a:rPr lang="it-IT" sz="1800" dirty="0" smtClean="0"/>
              <a:t>TIPOLOGIE DI AZIONI</a:t>
            </a:r>
            <a:endParaRPr lang="it-IT" sz="1800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682852" y="2088566"/>
            <a:ext cx="7772399" cy="324512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B050"/>
                </a:solidFill>
              </a:rPr>
              <a:t>Expertise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B050"/>
                </a:solidFill>
              </a:rPr>
              <a:t>Organizzazione di </a:t>
            </a:r>
            <a:r>
              <a:rPr lang="it-IT" sz="1800" u="sng" dirty="0">
                <a:solidFill>
                  <a:srgbClr val="00B050"/>
                </a:solidFill>
              </a:rPr>
              <a:t>degustazioni promozionali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B050"/>
                </a:solidFill>
              </a:rPr>
              <a:t>Materiale </a:t>
            </a:r>
            <a:r>
              <a:rPr lang="it-IT" sz="1800" dirty="0" smtClean="0">
                <a:solidFill>
                  <a:srgbClr val="00B050"/>
                </a:solidFill>
              </a:rPr>
              <a:t>promozionale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00B050"/>
                </a:solidFill>
              </a:rPr>
              <a:t>Incontri </a:t>
            </a:r>
            <a:r>
              <a:rPr lang="it-IT" sz="1800" dirty="0">
                <a:solidFill>
                  <a:srgbClr val="00B050"/>
                </a:solidFill>
              </a:rPr>
              <a:t>con operatori B2B e </a:t>
            </a:r>
            <a:r>
              <a:rPr lang="it-IT" sz="1800" dirty="0" err="1">
                <a:solidFill>
                  <a:srgbClr val="00B050"/>
                </a:solidFill>
              </a:rPr>
              <a:t>Incoming</a:t>
            </a:r>
            <a:endParaRPr lang="it-IT" sz="1800" i="1" dirty="0">
              <a:solidFill>
                <a:srgbClr val="00B05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00B050"/>
                </a:solidFill>
              </a:rPr>
              <a:t>Media </a:t>
            </a:r>
            <a:r>
              <a:rPr lang="it-IT" sz="1800" dirty="0">
                <a:solidFill>
                  <a:srgbClr val="00B050"/>
                </a:solidFill>
              </a:rPr>
              <a:t>Advertising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B050"/>
                </a:solidFill>
              </a:rPr>
              <a:t>Partecipazione a manifestazioni fieristiche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B050"/>
                </a:solidFill>
              </a:rPr>
              <a:t>Degustazioni guidate e partecipazione a eventi di degustazione organizzati da </a:t>
            </a:r>
            <a:r>
              <a:rPr lang="it-IT" sz="1800" dirty="0" smtClean="0">
                <a:solidFill>
                  <a:srgbClr val="00B050"/>
                </a:solidFill>
              </a:rPr>
              <a:t>terzi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00B050"/>
                </a:solidFill>
              </a:rPr>
              <a:t>Promozione </a:t>
            </a:r>
            <a:r>
              <a:rPr lang="it-IT" sz="1800" dirty="0">
                <a:solidFill>
                  <a:srgbClr val="00B050"/>
                </a:solidFill>
              </a:rPr>
              <a:t>presso punti </a:t>
            </a:r>
            <a:r>
              <a:rPr lang="it-IT" sz="1800" dirty="0" smtClean="0">
                <a:solidFill>
                  <a:srgbClr val="00B050"/>
                </a:solidFill>
              </a:rPr>
              <a:t>vendita, GDO </a:t>
            </a:r>
            <a:r>
              <a:rPr lang="it-IT" sz="1800" dirty="0">
                <a:solidFill>
                  <a:srgbClr val="00B050"/>
                </a:solidFill>
              </a:rPr>
              <a:t>e HO.RE.CA.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8948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7" name="Titolo 2"/>
          <p:cNvSpPr txBox="1">
            <a:spLocks/>
          </p:cNvSpPr>
          <p:nvPr/>
        </p:nvSpPr>
        <p:spPr>
          <a:xfrm>
            <a:off x="411089" y="1188194"/>
            <a:ext cx="8229600" cy="8556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FF0000"/>
                </a:solidFill>
              </a:rPr>
              <a:t>INTERNAZIONALIZZAZIONE</a:t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>E PROMOZIONE ALL’ESTERO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8" name="Segnaposto contenuto 4"/>
          <p:cNvSpPr txBox="1">
            <a:spLocks/>
          </p:cNvSpPr>
          <p:nvPr/>
        </p:nvSpPr>
        <p:spPr>
          <a:xfrm>
            <a:off x="340569" y="2345065"/>
            <a:ext cx="8496944" cy="3551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b="1" dirty="0" smtClean="0">
                <a:solidFill>
                  <a:srgbClr val="00B050"/>
                </a:solidFill>
              </a:rPr>
              <a:t>L.R. 30/10/2008 n. 30 inerente la “Disciplina delle attività regionali in materia di commercio estero, promozione economica ed internazionalizzazione delle imprese e del sistema territoriale”</a:t>
            </a:r>
          </a:p>
          <a:p>
            <a:pPr algn="just"/>
            <a:endParaRPr lang="it-IT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00B050"/>
                </a:solidFill>
              </a:rPr>
              <a:t>D.A n. 93 del 17/06/2019 - Approvazione del "Piano Triennale Integrato per l’Internazionalizzazione e la Promozione all’estero (Anni 2019-2021)</a:t>
            </a:r>
          </a:p>
          <a:p>
            <a:pPr algn="just"/>
            <a:endParaRPr lang="it-IT" sz="2000" b="1" dirty="0" smtClean="0">
              <a:solidFill>
                <a:srgbClr val="00B050"/>
              </a:solidFill>
            </a:endParaRPr>
          </a:p>
          <a:p>
            <a:pPr algn="l"/>
            <a:r>
              <a:rPr lang="it-IT" sz="2000" b="1" dirty="0">
                <a:solidFill>
                  <a:srgbClr val="00B050"/>
                </a:solidFill>
              </a:rPr>
              <a:t>DGR n. 634 del 24 </a:t>
            </a:r>
            <a:r>
              <a:rPr lang="it-IT" sz="2100" b="1" dirty="0">
                <a:solidFill>
                  <a:srgbClr val="00B050"/>
                </a:solidFill>
              </a:rPr>
              <a:t>maggio 2021 - Piano integrato per l’internazionalizzazione e la promozione all’estero (</a:t>
            </a:r>
            <a:r>
              <a:rPr lang="it-IT" sz="2100" b="1" dirty="0" smtClean="0">
                <a:solidFill>
                  <a:srgbClr val="00B050"/>
                </a:solidFill>
              </a:rPr>
              <a:t>Anno 2021</a:t>
            </a:r>
            <a:r>
              <a:rPr lang="it-IT" sz="2100" b="1" dirty="0">
                <a:solidFill>
                  <a:srgbClr val="00B050"/>
                </a:solidFill>
              </a:rPr>
              <a:t>) – L.R. 30/2008</a:t>
            </a:r>
          </a:p>
        </p:txBody>
      </p:sp>
    </p:spTree>
    <p:extLst>
      <p:ext uri="{BB962C8B-B14F-4D97-AF65-F5344CB8AC3E}">
        <p14:creationId xmlns:p14="http://schemas.microsoft.com/office/powerpoint/2010/main" val="2199171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7" name="Titolo 2"/>
          <p:cNvSpPr txBox="1">
            <a:spLocks/>
          </p:cNvSpPr>
          <p:nvPr/>
        </p:nvSpPr>
        <p:spPr>
          <a:xfrm>
            <a:off x="454252" y="1350633"/>
            <a:ext cx="8229600" cy="4367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rgbClr val="FF0000"/>
                </a:solidFill>
              </a:rPr>
              <a:t>INTERNAZIONALIZZAZIONE E PROMOZIONE ALL’ESTERO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8" name="Segnaposto contenuto 4"/>
          <p:cNvSpPr txBox="1">
            <a:spLocks/>
          </p:cNvSpPr>
          <p:nvPr/>
        </p:nvSpPr>
        <p:spPr>
          <a:xfrm>
            <a:off x="454252" y="1857797"/>
            <a:ext cx="8229600" cy="37420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B050"/>
                </a:solidFill>
              </a:rPr>
              <a:t>Azioni previste dal programma:</a:t>
            </a:r>
          </a:p>
          <a:p>
            <a:endParaRPr lang="it-IT" sz="1600" dirty="0" smtClean="0">
              <a:solidFill>
                <a:srgbClr val="00B05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Promozione enogastronomica nei canali </a:t>
            </a:r>
            <a:r>
              <a:rPr lang="it-IT" sz="1600" dirty="0" err="1" smtClean="0">
                <a:solidFill>
                  <a:srgbClr val="00B050"/>
                </a:solidFill>
              </a:rPr>
              <a:t>Ho.Re.Ca</a:t>
            </a:r>
            <a:r>
              <a:rPr lang="it-IT" sz="1600" dirty="0" smtClean="0">
                <a:solidFill>
                  <a:srgbClr val="00B050"/>
                </a:solidFill>
              </a:rPr>
              <a:t>. - progetto: Marche: Dalla Vigna alla tavola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Sistema di aggregazione dell’offerta e piattaforme specializzate in partenza e nei mercati di destinazione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B050"/>
                </a:solidFill>
              </a:rPr>
              <a:t>Partecipazione a fiere di carattere </a:t>
            </a:r>
            <a:r>
              <a:rPr lang="it-IT" sz="1600" dirty="0" smtClean="0">
                <a:solidFill>
                  <a:srgbClr val="00B050"/>
                </a:solidFill>
              </a:rPr>
              <a:t>internazionale (</a:t>
            </a:r>
            <a:r>
              <a:rPr lang="it-IT" sz="1600" dirty="0" err="1" smtClean="0">
                <a:solidFill>
                  <a:srgbClr val="00B050"/>
                </a:solidFill>
              </a:rPr>
              <a:t>Vinitaly</a:t>
            </a:r>
            <a:r>
              <a:rPr lang="it-IT" sz="1600" dirty="0" smtClean="0">
                <a:solidFill>
                  <a:srgbClr val="00B050"/>
                </a:solidFill>
              </a:rPr>
              <a:t> </a:t>
            </a:r>
            <a:r>
              <a:rPr lang="it-IT" sz="1600" dirty="0">
                <a:solidFill>
                  <a:srgbClr val="00B050"/>
                </a:solidFill>
              </a:rPr>
              <a:t>special </a:t>
            </a:r>
            <a:r>
              <a:rPr lang="it-IT" sz="1600" dirty="0" err="1">
                <a:solidFill>
                  <a:srgbClr val="00B050"/>
                </a:solidFill>
              </a:rPr>
              <a:t>edition</a:t>
            </a:r>
            <a:r>
              <a:rPr lang="it-IT" sz="1600" dirty="0">
                <a:solidFill>
                  <a:srgbClr val="00B050"/>
                </a:solidFill>
              </a:rPr>
              <a:t>, </a:t>
            </a:r>
            <a:r>
              <a:rPr lang="it-IT" sz="1600" dirty="0" err="1">
                <a:solidFill>
                  <a:srgbClr val="00B050"/>
                </a:solidFill>
              </a:rPr>
              <a:t>Cibus</a:t>
            </a:r>
            <a:r>
              <a:rPr lang="it-IT" sz="1600" dirty="0">
                <a:solidFill>
                  <a:srgbClr val="00B050"/>
                </a:solidFill>
              </a:rPr>
              <a:t>, </a:t>
            </a:r>
            <a:r>
              <a:rPr lang="it-IT" sz="1600" dirty="0" err="1">
                <a:solidFill>
                  <a:srgbClr val="00B050"/>
                </a:solidFill>
              </a:rPr>
              <a:t>Anuga</a:t>
            </a:r>
            <a:r>
              <a:rPr lang="it-IT" sz="1600" dirty="0">
                <a:solidFill>
                  <a:srgbClr val="00B050"/>
                </a:solidFill>
              </a:rPr>
              <a:t>, </a:t>
            </a:r>
            <a:r>
              <a:rPr lang="it-IT" sz="1600" dirty="0" err="1">
                <a:solidFill>
                  <a:srgbClr val="00B050"/>
                </a:solidFill>
              </a:rPr>
              <a:t>Cheese</a:t>
            </a:r>
            <a:r>
              <a:rPr lang="it-IT" sz="1600" dirty="0">
                <a:solidFill>
                  <a:srgbClr val="00B050"/>
                </a:solidFill>
              </a:rPr>
              <a:t>, </a:t>
            </a:r>
            <a:r>
              <a:rPr lang="it-IT" sz="1600" dirty="0" err="1" smtClean="0">
                <a:solidFill>
                  <a:srgbClr val="00B050"/>
                </a:solidFill>
              </a:rPr>
              <a:t>Euroflora</a:t>
            </a:r>
            <a:r>
              <a:rPr lang="it-IT" sz="1600" dirty="0" smtClean="0">
                <a:solidFill>
                  <a:srgbClr val="00B050"/>
                </a:solidFill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B050"/>
                </a:solidFill>
              </a:rPr>
              <a:t>Partecipazione a Expo di Dubai (ottobre 2021 – marzo 2022</a:t>
            </a:r>
            <a:r>
              <a:rPr lang="it-IT" sz="1600" dirty="0" smtClean="0">
                <a:solidFill>
                  <a:srgbClr val="00B050"/>
                </a:solidFill>
              </a:rPr>
              <a:t>) - (Partecipazione della Regione dal 20 al 26 </a:t>
            </a:r>
            <a:r>
              <a:rPr lang="it-IT" sz="1600" dirty="0">
                <a:solidFill>
                  <a:srgbClr val="00B050"/>
                </a:solidFill>
              </a:rPr>
              <a:t>febbraio </a:t>
            </a:r>
            <a:r>
              <a:rPr lang="it-IT" sz="1600" dirty="0" smtClean="0">
                <a:solidFill>
                  <a:srgbClr val="00B050"/>
                </a:solidFill>
              </a:rPr>
              <a:t>2022 anche </a:t>
            </a:r>
            <a:r>
              <a:rPr lang="it-IT" sz="1600" dirty="0">
                <a:solidFill>
                  <a:srgbClr val="00B050"/>
                </a:solidFill>
              </a:rPr>
              <a:t>del </a:t>
            </a:r>
            <a:r>
              <a:rPr lang="it-IT" sz="1600" dirty="0" err="1">
                <a:solidFill>
                  <a:srgbClr val="00B050"/>
                </a:solidFill>
              </a:rPr>
              <a:t>food</a:t>
            </a:r>
            <a:r>
              <a:rPr lang="it-IT" sz="1600" dirty="0" smtClean="0">
                <a:solidFill>
                  <a:srgbClr val="00B050"/>
                </a:solidFill>
              </a:rPr>
              <a:t> - bando </a:t>
            </a:r>
            <a:r>
              <a:rPr lang="it-IT" sz="1600" dirty="0">
                <a:solidFill>
                  <a:srgbClr val="00B050"/>
                </a:solidFill>
              </a:rPr>
              <a:t>partecipazione </a:t>
            </a:r>
            <a:r>
              <a:rPr lang="it-IT" sz="1600" dirty="0" smtClean="0">
                <a:solidFill>
                  <a:srgbClr val="00B050"/>
                </a:solidFill>
              </a:rPr>
              <a:t>imprese intensità d’aiuto al 60%, </a:t>
            </a:r>
            <a:r>
              <a:rPr lang="it-IT" sz="1600" dirty="0" err="1" smtClean="0">
                <a:solidFill>
                  <a:srgbClr val="00B050"/>
                </a:solidFill>
              </a:rPr>
              <a:t>max</a:t>
            </a:r>
            <a:r>
              <a:rPr lang="it-IT" sz="1600" dirty="0" smtClean="0">
                <a:solidFill>
                  <a:srgbClr val="00B050"/>
                </a:solidFill>
              </a:rPr>
              <a:t> 25.000 in de </a:t>
            </a:r>
            <a:r>
              <a:rPr lang="it-IT" sz="1600" dirty="0" err="1" smtClean="0">
                <a:solidFill>
                  <a:srgbClr val="00B050"/>
                </a:solidFill>
              </a:rPr>
              <a:t>minimis</a:t>
            </a:r>
            <a:r>
              <a:rPr lang="it-IT" sz="1600" dirty="0" smtClean="0">
                <a:solidFill>
                  <a:srgbClr val="00B050"/>
                </a:solidFill>
              </a:rPr>
              <a:t>, scadenza 20/9/2021. - </a:t>
            </a:r>
            <a:r>
              <a:rPr lang="it-IT" sz="1600" dirty="0" err="1" smtClean="0">
                <a:solidFill>
                  <a:srgbClr val="00B050"/>
                </a:solidFill>
              </a:rPr>
              <a:t>Gulfood</a:t>
            </a:r>
            <a:r>
              <a:rPr lang="it-IT" sz="1600" dirty="0" smtClean="0">
                <a:solidFill>
                  <a:srgbClr val="00B050"/>
                </a:solidFill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Progetto </a:t>
            </a:r>
            <a:r>
              <a:rPr lang="it-IT" sz="1600" dirty="0">
                <a:solidFill>
                  <a:srgbClr val="00B050"/>
                </a:solidFill>
              </a:rPr>
              <a:t>Speciale «Percorsi del </a:t>
            </a:r>
            <a:r>
              <a:rPr lang="it-IT" sz="1600" dirty="0" smtClean="0">
                <a:solidFill>
                  <a:srgbClr val="00B050"/>
                </a:solidFill>
              </a:rPr>
              <a:t>Gusto», con realizzazione di strutture per promozione digitale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Progetti di valorizzazione e promozione agroalimentare regionale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B050"/>
                </a:solidFill>
              </a:rPr>
              <a:t>Promozione eccellenze florovivaistiche</a:t>
            </a:r>
          </a:p>
        </p:txBody>
      </p:sp>
    </p:spTree>
    <p:extLst>
      <p:ext uri="{BB962C8B-B14F-4D97-AF65-F5344CB8AC3E}">
        <p14:creationId xmlns:p14="http://schemas.microsoft.com/office/powerpoint/2010/main" val="436300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8" name="Segnaposto contenuto 4"/>
          <p:cNvSpPr txBox="1">
            <a:spLocks/>
          </p:cNvSpPr>
          <p:nvPr/>
        </p:nvSpPr>
        <p:spPr>
          <a:xfrm>
            <a:off x="454252" y="1280195"/>
            <a:ext cx="8229600" cy="431966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FF0000"/>
                </a:solidFill>
              </a:rPr>
              <a:t>DDPF 268 del </a:t>
            </a:r>
            <a:r>
              <a:rPr lang="it-IT" sz="2000" b="1" dirty="0" smtClean="0">
                <a:solidFill>
                  <a:srgbClr val="FF0000"/>
                </a:solidFill>
              </a:rPr>
              <a:t>16/074/2021: BANDO PER INIZIATIVE </a:t>
            </a:r>
            <a:r>
              <a:rPr lang="it-IT" sz="2000" b="1" dirty="0">
                <a:solidFill>
                  <a:srgbClr val="FF0000"/>
                </a:solidFill>
              </a:rPr>
              <a:t>PROMOZIONALI E DI VALORIZZAZIONE DEL SETTORE AGROALIMENTARE - ANNO </a:t>
            </a:r>
            <a:r>
              <a:rPr lang="it-IT" sz="2000" b="1" dirty="0" smtClean="0">
                <a:solidFill>
                  <a:srgbClr val="FF0000"/>
                </a:solidFill>
              </a:rPr>
              <a:t>2021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00B05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B050"/>
                </a:solidFill>
              </a:rPr>
              <a:t>Scadenza 15 settembre 2021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00B05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B050"/>
                </a:solidFill>
              </a:rPr>
              <a:t>Eventi </a:t>
            </a:r>
            <a:r>
              <a:rPr lang="it-IT" sz="2000" dirty="0">
                <a:solidFill>
                  <a:srgbClr val="00B050"/>
                </a:solidFill>
              </a:rPr>
              <a:t>di promozione e valorizzazione delle produzioni enogastronomiche di rilievo regionale, nazionale o internazionale classificabili tra le seguenti categorie: Sagra, Workshop, Festival, Street </a:t>
            </a:r>
            <a:r>
              <a:rPr lang="it-IT" sz="2000" dirty="0" err="1">
                <a:solidFill>
                  <a:srgbClr val="00B050"/>
                </a:solidFill>
              </a:rPr>
              <a:t>Food</a:t>
            </a:r>
            <a:r>
              <a:rPr lang="it-IT" sz="2000" dirty="0">
                <a:solidFill>
                  <a:srgbClr val="00B050"/>
                </a:solidFill>
              </a:rPr>
              <a:t>, Festa, Fiera/mercato</a:t>
            </a:r>
            <a:r>
              <a:rPr lang="it-IT" sz="2000" dirty="0" smtClean="0">
                <a:solidFill>
                  <a:srgbClr val="00B050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00B05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B050"/>
                </a:solidFill>
              </a:rPr>
              <a:t>Beneficiari</a:t>
            </a:r>
            <a:r>
              <a:rPr lang="it-IT" sz="2000" dirty="0">
                <a:solidFill>
                  <a:srgbClr val="00B050"/>
                </a:solidFill>
              </a:rPr>
              <a:t>: Enti Locali, soggetti pubblici, organizzazioni di categoria o professionali, </a:t>
            </a:r>
            <a:r>
              <a:rPr lang="it-IT" sz="2000" dirty="0" smtClean="0">
                <a:solidFill>
                  <a:srgbClr val="00B050"/>
                </a:solidFill>
              </a:rPr>
              <a:t>Consorzi.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00B05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B050"/>
                </a:solidFill>
              </a:rPr>
              <a:t>Tasso d’aiuto: 70% enti pubblici e no profit; 50% altri.</a:t>
            </a:r>
          </a:p>
        </p:txBody>
      </p:sp>
    </p:spTree>
    <p:extLst>
      <p:ext uri="{BB962C8B-B14F-4D97-AF65-F5344CB8AC3E}">
        <p14:creationId xmlns:p14="http://schemas.microsoft.com/office/powerpoint/2010/main" val="904309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539552" y="1280195"/>
            <a:ext cx="7915700" cy="3642786"/>
          </a:xfrm>
        </p:spPr>
        <p:txBody>
          <a:bodyPr/>
          <a:lstStyle/>
          <a:p>
            <a:pPr algn="l"/>
            <a:r>
              <a:rPr lang="it-IT" sz="2400" b="1" i="1" dirty="0" smtClean="0">
                <a:solidFill>
                  <a:srgbClr val="FF0000"/>
                </a:solidFill>
              </a:rPr>
              <a:t>VALORIZZAZIONE DELLA BIRRA ARTIGIANALE ED AGRICOLA</a:t>
            </a:r>
            <a:r>
              <a:rPr lang="it-IT" sz="2000" b="1" i="1" dirty="0">
                <a:solidFill>
                  <a:srgbClr val="00B050"/>
                </a:solidFill>
              </a:rPr>
              <a:t/>
            </a:r>
            <a:br>
              <a:rPr lang="it-IT" sz="2000" b="1" i="1" dirty="0">
                <a:solidFill>
                  <a:srgbClr val="00B050"/>
                </a:solidFill>
              </a:rPr>
            </a:br>
            <a:r>
              <a:rPr lang="it-IT" sz="2000" b="1" i="1" dirty="0" smtClean="0">
                <a:solidFill>
                  <a:srgbClr val="00B050"/>
                </a:solidFill>
              </a:rPr>
              <a:t/>
            </a:r>
            <a:br>
              <a:rPr lang="it-IT" sz="2000" b="1" i="1" dirty="0" smtClean="0">
                <a:solidFill>
                  <a:srgbClr val="00B050"/>
                </a:solidFill>
              </a:rPr>
            </a:br>
            <a:r>
              <a:rPr lang="it-IT" sz="2000" b="1" i="1" dirty="0" smtClean="0">
                <a:solidFill>
                  <a:srgbClr val="00B050"/>
                </a:solidFill>
              </a:rPr>
              <a:t>L.R</a:t>
            </a:r>
            <a:r>
              <a:rPr lang="it-IT" sz="2000" b="1" i="1" dirty="0">
                <a:solidFill>
                  <a:srgbClr val="00B050"/>
                </a:solidFill>
              </a:rPr>
              <a:t>. 19 Febbraio 2020 n. 6 - Promozione e valorizzazione della birra artigianale ed agricola nella regione </a:t>
            </a:r>
            <a:r>
              <a:rPr lang="it-IT" sz="2000" b="1" i="1" dirty="0" smtClean="0">
                <a:solidFill>
                  <a:srgbClr val="00B050"/>
                </a:solidFill>
              </a:rPr>
              <a:t>Marche</a:t>
            </a:r>
            <a:r>
              <a:rPr lang="it-IT" sz="2000" b="1" dirty="0">
                <a:solidFill>
                  <a:srgbClr val="00B050"/>
                </a:solidFill>
              </a:rPr>
              <a:t/>
            </a:r>
            <a:br>
              <a:rPr lang="it-IT" sz="2000" b="1" dirty="0">
                <a:solidFill>
                  <a:srgbClr val="00B050"/>
                </a:solidFill>
              </a:rPr>
            </a:br>
            <a:r>
              <a:rPr lang="it-IT" sz="2000" b="1" dirty="0" smtClean="0">
                <a:solidFill>
                  <a:srgbClr val="00B050"/>
                </a:solidFill>
              </a:rPr>
              <a:t/>
            </a:r>
            <a:br>
              <a:rPr lang="it-IT" sz="2000" b="1" dirty="0" smtClean="0">
                <a:solidFill>
                  <a:srgbClr val="00B050"/>
                </a:solidFill>
              </a:rPr>
            </a:br>
            <a:r>
              <a:rPr lang="it-IT" sz="2000" b="1" dirty="0" smtClean="0">
                <a:solidFill>
                  <a:srgbClr val="00B050"/>
                </a:solidFill>
              </a:rPr>
              <a:t>DGR 973 del 2 agosto 2021 </a:t>
            </a:r>
            <a:r>
              <a:rPr lang="it-IT" sz="2000" b="1" i="1" dirty="0" smtClean="0">
                <a:solidFill>
                  <a:srgbClr val="00B050"/>
                </a:solidFill>
              </a:rPr>
              <a:t>Programma annuale degli interventi per la promozione e valorizzazione del settore della birra artigianale e della birra agricola</a:t>
            </a:r>
            <a:r>
              <a:rPr lang="it-IT" sz="2000" b="1" dirty="0" smtClean="0">
                <a:solidFill>
                  <a:srgbClr val="00B050"/>
                </a:solidFill>
              </a:rPr>
              <a:t> </a:t>
            </a:r>
            <a:br>
              <a:rPr lang="it-IT" sz="2000" b="1" dirty="0" smtClean="0">
                <a:solidFill>
                  <a:srgbClr val="00B050"/>
                </a:solidFill>
              </a:rPr>
            </a:br>
            <a:r>
              <a:rPr lang="it-IT" sz="2000" b="1" dirty="0">
                <a:solidFill>
                  <a:srgbClr val="00B050"/>
                </a:solidFill>
              </a:rPr>
              <a:t/>
            </a:r>
            <a:br>
              <a:rPr lang="it-IT" sz="2000" b="1" dirty="0">
                <a:solidFill>
                  <a:srgbClr val="00B050"/>
                </a:solidFill>
              </a:rPr>
            </a:br>
            <a:r>
              <a:rPr lang="it-IT" sz="2000" b="1" dirty="0" smtClean="0">
                <a:solidFill>
                  <a:srgbClr val="00B050"/>
                </a:solidFill>
              </a:rPr>
              <a:t>Bando di prossima pubblicazione</a:t>
            </a:r>
            <a:endParaRPr lang="it-IT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3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82852" y="1366729"/>
            <a:ext cx="7772400" cy="1470025"/>
          </a:xfrm>
        </p:spPr>
        <p:txBody>
          <a:bodyPr/>
          <a:lstStyle/>
          <a:p>
            <a:r>
              <a:rPr lang="it-IT" dirty="0"/>
              <a:t>Concetto di </a:t>
            </a:r>
            <a:r>
              <a:rPr lang="it-IT" dirty="0">
                <a:solidFill>
                  <a:srgbClr val="FF0000"/>
                </a:solidFill>
              </a:rPr>
              <a:t>valor</a:t>
            </a:r>
            <a:r>
              <a:rPr lang="it-IT" dirty="0"/>
              <a:t>izzazione:</a:t>
            </a:r>
            <a:br>
              <a:rPr lang="it-IT" dirty="0"/>
            </a:br>
            <a:endParaRPr lang="it-IT" dirty="0"/>
          </a:p>
        </p:txBody>
      </p:sp>
      <p:sp>
        <p:nvSpPr>
          <p:cNvPr id="12" name="Sottotitolo 11"/>
          <p:cNvSpPr txBox="1">
            <a:spLocks noGrp="1"/>
          </p:cNvSpPr>
          <p:nvPr>
            <p:ph type="subTitle" idx="1"/>
          </p:nvPr>
        </p:nvSpPr>
        <p:spPr>
          <a:xfrm>
            <a:off x="1475656" y="2564904"/>
            <a:ext cx="6768752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3200" dirty="0" smtClean="0"/>
              <a:t>Valore d’uso (utilità)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3200" dirty="0" smtClean="0"/>
              <a:t>Valore di scambio (quantità di lavoro)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3200" dirty="0" smtClean="0"/>
              <a:t>Valore (determina il prezzo)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704732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7" name="Titolo 2"/>
          <p:cNvSpPr>
            <a:spLocks noGrp="1"/>
          </p:cNvSpPr>
          <p:nvPr>
            <p:ph type="ctrTitle"/>
          </p:nvPr>
        </p:nvSpPr>
        <p:spPr>
          <a:xfrm>
            <a:off x="682852" y="1259096"/>
            <a:ext cx="7772400" cy="1017776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</a:rPr>
              <a:t>Programma annuale degli interventi per la promozione e valorizzazione del settore della birra </a:t>
            </a:r>
            <a:r>
              <a:rPr lang="it-IT" sz="1800" dirty="0" smtClean="0">
                <a:solidFill>
                  <a:srgbClr val="FF0000"/>
                </a:solidFill>
              </a:rPr>
              <a:t>artigianale </a:t>
            </a:r>
            <a:r>
              <a:rPr lang="it-IT" sz="1800" dirty="0">
                <a:solidFill>
                  <a:srgbClr val="FF0000"/>
                </a:solidFill>
              </a:rPr>
              <a:t>e della birra </a:t>
            </a:r>
            <a:r>
              <a:rPr lang="it-IT" sz="1800" dirty="0" smtClean="0">
                <a:solidFill>
                  <a:srgbClr val="FF0000"/>
                </a:solidFill>
              </a:rPr>
              <a:t>agricola</a:t>
            </a:r>
            <a:r>
              <a:rPr lang="it-IT" sz="1800" dirty="0" smtClean="0">
                <a:solidFill>
                  <a:srgbClr val="00B050"/>
                </a:solidFill>
              </a:rPr>
              <a:t/>
            </a:r>
            <a:br>
              <a:rPr lang="it-IT" sz="1800" dirty="0" smtClean="0">
                <a:solidFill>
                  <a:srgbClr val="00B050"/>
                </a:solidFill>
              </a:rPr>
            </a:br>
            <a:r>
              <a:rPr lang="it-IT" sz="1800" dirty="0" smtClean="0">
                <a:solidFill>
                  <a:schemeClr val="accent2">
                    <a:lumMod val="75000"/>
                  </a:schemeClr>
                </a:solidFill>
              </a:rPr>
              <a:t>Linee guida per il progetto di promozione e valorizzazione</a:t>
            </a:r>
            <a:r>
              <a:rPr lang="it-IT" sz="1800" dirty="0" smtClean="0">
                <a:solidFill>
                  <a:srgbClr val="00B050"/>
                </a:solidFill>
              </a:rPr>
              <a:t/>
            </a:r>
            <a:br>
              <a:rPr lang="it-IT" sz="1800" dirty="0" smtClean="0">
                <a:solidFill>
                  <a:srgbClr val="00B050"/>
                </a:solidFill>
              </a:rPr>
            </a:br>
            <a:r>
              <a:rPr lang="it-IT" sz="1800" dirty="0">
                <a:solidFill>
                  <a:srgbClr val="00B050"/>
                </a:solidFill>
              </a:rPr>
              <a:t/>
            </a:r>
            <a:br>
              <a:rPr lang="it-IT" sz="1800" dirty="0">
                <a:solidFill>
                  <a:srgbClr val="00B050"/>
                </a:solidFill>
              </a:rPr>
            </a:br>
            <a:endParaRPr lang="it-IT" sz="1800" dirty="0"/>
          </a:p>
        </p:txBody>
      </p:sp>
      <p:sp>
        <p:nvSpPr>
          <p:cNvPr id="3" name="Rettangolo 2"/>
          <p:cNvSpPr/>
          <p:nvPr/>
        </p:nvSpPr>
        <p:spPr>
          <a:xfrm>
            <a:off x="664023" y="2273212"/>
            <a:ext cx="81453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Partire dalle «Strade della birra» per sviluppare la conoscenza del settore</a:t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Attivazione e gestione del registro regionale dei birrifici artigianali ed agricoli</a:t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Rivisitazione e ristampa della mappa regionale dei birrifici</a:t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Rivisitazione e ristampa del «Passaporto»</a:t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Differenziazione delle attività</a:t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Creazione di un portale regionale</a:t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Creazione di una </a:t>
            </a:r>
            <a:r>
              <a:rPr lang="it-IT" dirty="0" err="1">
                <a:solidFill>
                  <a:srgbClr val="00B050"/>
                </a:solidFill>
              </a:rPr>
              <a:t>App</a:t>
            </a:r>
            <a:r>
              <a:rPr lang="it-IT" dirty="0">
                <a:solidFill>
                  <a:srgbClr val="00B050"/>
                </a:solidFill>
              </a:rPr>
              <a:t> dedicata</a:t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Promozione</a:t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Collegamento a iniziative di promozione e valorizzazione già consolidate nella Regione</a:t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Coinvolgimento dell’intero settore di produzione delle birre agricole ed artigianali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3828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1510447"/>
            <a:ext cx="65344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r>
              <a:rPr lang="it-IT" b="1" dirty="0" smtClean="0"/>
              <a:t>Grazie </a:t>
            </a:r>
            <a:r>
              <a:rPr lang="it-IT" b="1" dirty="0"/>
              <a:t>per l’attenzione</a:t>
            </a:r>
            <a:endParaRPr lang="it-IT" sz="2800" dirty="0"/>
          </a:p>
          <a:p>
            <a:endParaRPr lang="it-IT" sz="2800" dirty="0"/>
          </a:p>
          <a:p>
            <a:r>
              <a:rPr lang="it-IT" sz="1200" dirty="0" smtClean="0"/>
              <a:t>Roberto Luciani</a:t>
            </a:r>
            <a:endParaRPr lang="it-IT" sz="1200" dirty="0"/>
          </a:p>
          <a:p>
            <a:endParaRPr lang="it-IT" sz="1200" dirty="0"/>
          </a:p>
          <a:p>
            <a:r>
              <a:rPr lang="it-IT" sz="1200" i="1" dirty="0"/>
              <a:t>Servizio Politiche Agroalimentari</a:t>
            </a:r>
            <a:endParaRPr lang="it-IT" sz="1200" dirty="0"/>
          </a:p>
          <a:p>
            <a:r>
              <a:rPr lang="it-IT" sz="1200" dirty="0"/>
              <a:t>P.F.  </a:t>
            </a:r>
            <a:r>
              <a:rPr lang="it-IT" sz="1200" dirty="0" smtClean="0"/>
              <a:t>Competitività e multifunzionalità dell’impresa agricola e SDA di Fermo – Ascoli Piceno</a:t>
            </a:r>
            <a:endParaRPr lang="it-IT" sz="1200" dirty="0"/>
          </a:p>
          <a:p>
            <a:r>
              <a:rPr lang="it-IT" sz="1200" dirty="0"/>
              <a:t>Dirigente di Posizione di Funzione</a:t>
            </a:r>
          </a:p>
          <a:p>
            <a:endParaRPr lang="it-IT" sz="1200" dirty="0"/>
          </a:p>
          <a:p>
            <a:r>
              <a:rPr lang="it-IT" sz="1200" dirty="0" smtClean="0"/>
              <a:t>roberto.luciani@regione.marche.it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7167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280195"/>
            <a:ext cx="850469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Azioni per la </a:t>
            </a:r>
            <a:r>
              <a:rPr lang="it-IT" sz="3200" b="1" dirty="0" smtClean="0">
                <a:solidFill>
                  <a:srgbClr val="FF0000"/>
                </a:solidFill>
              </a:rPr>
              <a:t>valorizzazione</a:t>
            </a:r>
            <a:r>
              <a:rPr lang="it-IT" sz="3200" b="1" dirty="0"/>
              <a:t> </a:t>
            </a:r>
            <a:r>
              <a:rPr lang="it-IT" sz="3200" b="1" dirty="0" smtClean="0"/>
              <a:t>di un prodotto</a:t>
            </a:r>
          </a:p>
          <a:p>
            <a:endParaRPr lang="it-IT" dirty="0" smtClean="0"/>
          </a:p>
          <a:p>
            <a:r>
              <a:rPr lang="it-IT" sz="1600" b="1" dirty="0" smtClean="0"/>
              <a:t>Azioni sul Valore d’uso (utilità)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Miglioramento dei parametri qualitativi bromatologici, organolettici e merceologici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Certificazione di qualità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Packaging</a:t>
            </a:r>
          </a:p>
          <a:p>
            <a:endParaRPr lang="it-IT" sz="1600" dirty="0" smtClean="0"/>
          </a:p>
          <a:p>
            <a:r>
              <a:rPr lang="it-IT" sz="1600" b="1" dirty="0" smtClean="0"/>
              <a:t>Azioni sul Valore di scambio (quantità di lavoro)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Aggiunta di servizi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Inglobamento di segmenti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Marketing</a:t>
            </a:r>
          </a:p>
          <a:p>
            <a:endParaRPr lang="it-IT" sz="1600" dirty="0" smtClean="0"/>
          </a:p>
          <a:p>
            <a:r>
              <a:rPr lang="it-IT" sz="1600" b="1" dirty="0" smtClean="0"/>
              <a:t>Azioni sul Valore (determina il prezzo)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Territorio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Brand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Unicità, Tipicità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Comunicazione, promozione, pubblicità</a:t>
            </a:r>
          </a:p>
        </p:txBody>
      </p:sp>
    </p:spTree>
    <p:extLst>
      <p:ext uri="{BB962C8B-B14F-4D97-AF65-F5344CB8AC3E}">
        <p14:creationId xmlns:p14="http://schemas.microsoft.com/office/powerpoint/2010/main" val="90117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/>
          <p:cNvSpPr/>
          <p:nvPr/>
        </p:nvSpPr>
        <p:spPr>
          <a:xfrm>
            <a:off x="1248223" y="1787358"/>
            <a:ext cx="1012884" cy="6389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09884" y="1209239"/>
            <a:ext cx="1050938" cy="7075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39309" y="142594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Territorio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84911" y="1864731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Pianta / </a:t>
            </a:r>
          </a:p>
          <a:p>
            <a:pPr algn="ctr"/>
            <a:r>
              <a:rPr lang="it-IT" sz="1200" dirty="0" smtClean="0"/>
              <a:t>Animale</a:t>
            </a:r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2221949" y="2317145"/>
            <a:ext cx="837883" cy="531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204646" y="2336130"/>
            <a:ext cx="91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agricolo</a:t>
            </a:r>
            <a:endParaRPr lang="it-IT" sz="1200" dirty="0"/>
          </a:p>
        </p:txBody>
      </p:sp>
      <p:sp>
        <p:nvSpPr>
          <p:cNvPr id="16" name="Ovale 15"/>
          <p:cNvSpPr/>
          <p:nvPr/>
        </p:nvSpPr>
        <p:spPr>
          <a:xfrm>
            <a:off x="3044473" y="2748033"/>
            <a:ext cx="1103862" cy="7019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210852" y="2848571"/>
            <a:ext cx="75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agricolo</a:t>
            </a:r>
            <a:endParaRPr lang="it-IT" sz="1200" dirty="0"/>
          </a:p>
        </p:txBody>
      </p:sp>
      <p:sp>
        <p:nvSpPr>
          <p:cNvPr id="18" name="Rettangolo 17"/>
          <p:cNvSpPr/>
          <p:nvPr/>
        </p:nvSpPr>
        <p:spPr>
          <a:xfrm>
            <a:off x="4075738" y="3333896"/>
            <a:ext cx="1212803" cy="5114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054298" y="3358780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trasformazione</a:t>
            </a:r>
            <a:endParaRPr lang="it-IT" sz="1200" dirty="0"/>
          </a:p>
        </p:txBody>
      </p:sp>
      <p:sp>
        <p:nvSpPr>
          <p:cNvPr id="20" name="Ovale 19"/>
          <p:cNvSpPr/>
          <p:nvPr/>
        </p:nvSpPr>
        <p:spPr>
          <a:xfrm>
            <a:off x="5246487" y="3719086"/>
            <a:ext cx="1073317" cy="7201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258110" y="3839262"/>
            <a:ext cx="105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trasformato</a:t>
            </a:r>
            <a:endParaRPr lang="it-IT" sz="1200" dirty="0"/>
          </a:p>
        </p:txBody>
      </p:sp>
      <p:sp>
        <p:nvSpPr>
          <p:cNvPr id="22" name="Rettangolo 21"/>
          <p:cNvSpPr/>
          <p:nvPr/>
        </p:nvSpPr>
        <p:spPr>
          <a:xfrm>
            <a:off x="6336380" y="4394494"/>
            <a:ext cx="139502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6254075" y="4439027"/>
            <a:ext cx="149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commercializzazione</a:t>
            </a:r>
            <a:endParaRPr lang="it-IT" sz="1200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7789295" y="4937043"/>
            <a:ext cx="1050938" cy="70759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7731404" y="4966608"/>
            <a:ext cx="116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agroalimentare al consumo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97005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/>
          <p:cNvSpPr/>
          <p:nvPr/>
        </p:nvSpPr>
        <p:spPr>
          <a:xfrm>
            <a:off x="1248223" y="1787358"/>
            <a:ext cx="1012884" cy="6389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09884" y="1209239"/>
            <a:ext cx="1050938" cy="7075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39309" y="142594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Territorio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84911" y="1864731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Pianta / </a:t>
            </a:r>
          </a:p>
          <a:p>
            <a:pPr algn="ctr"/>
            <a:r>
              <a:rPr lang="it-IT" sz="1200" dirty="0" smtClean="0"/>
              <a:t>Animale</a:t>
            </a:r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2221949" y="2317145"/>
            <a:ext cx="837883" cy="531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204646" y="2336130"/>
            <a:ext cx="91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agricolo</a:t>
            </a:r>
            <a:endParaRPr lang="it-IT" sz="1200" dirty="0"/>
          </a:p>
        </p:txBody>
      </p:sp>
      <p:sp>
        <p:nvSpPr>
          <p:cNvPr id="16" name="Ovale 15"/>
          <p:cNvSpPr/>
          <p:nvPr/>
        </p:nvSpPr>
        <p:spPr>
          <a:xfrm>
            <a:off x="3044473" y="2748033"/>
            <a:ext cx="1103862" cy="7019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210852" y="2848571"/>
            <a:ext cx="75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agricolo</a:t>
            </a:r>
            <a:endParaRPr lang="it-IT" sz="1200" dirty="0"/>
          </a:p>
        </p:txBody>
      </p:sp>
      <p:sp>
        <p:nvSpPr>
          <p:cNvPr id="18" name="Rettangolo 17"/>
          <p:cNvSpPr/>
          <p:nvPr/>
        </p:nvSpPr>
        <p:spPr>
          <a:xfrm>
            <a:off x="4075738" y="3333896"/>
            <a:ext cx="1212803" cy="5114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054298" y="3358780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trasformazione</a:t>
            </a:r>
            <a:endParaRPr lang="it-IT" sz="1200" dirty="0"/>
          </a:p>
        </p:txBody>
      </p:sp>
      <p:sp>
        <p:nvSpPr>
          <p:cNvPr id="20" name="Ovale 19"/>
          <p:cNvSpPr/>
          <p:nvPr/>
        </p:nvSpPr>
        <p:spPr>
          <a:xfrm>
            <a:off x="5246487" y="3719086"/>
            <a:ext cx="1073317" cy="7201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258110" y="3839262"/>
            <a:ext cx="105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trasformato</a:t>
            </a:r>
            <a:endParaRPr lang="it-IT" sz="1200" dirty="0"/>
          </a:p>
        </p:txBody>
      </p:sp>
      <p:sp>
        <p:nvSpPr>
          <p:cNvPr id="22" name="Rettangolo 21"/>
          <p:cNvSpPr/>
          <p:nvPr/>
        </p:nvSpPr>
        <p:spPr>
          <a:xfrm>
            <a:off x="6336380" y="4394494"/>
            <a:ext cx="139502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6254075" y="4439027"/>
            <a:ext cx="149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commercializzazione</a:t>
            </a:r>
            <a:endParaRPr lang="it-IT" sz="1200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7789295" y="4937043"/>
            <a:ext cx="1050938" cy="70759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7731404" y="4966608"/>
            <a:ext cx="116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agroalimentare al consumo</a:t>
            </a:r>
            <a:endParaRPr lang="it-IT" sz="1200" dirty="0"/>
          </a:p>
        </p:txBody>
      </p:sp>
      <p:sp>
        <p:nvSpPr>
          <p:cNvPr id="3" name="Freccia a destra 2"/>
          <p:cNvSpPr/>
          <p:nvPr/>
        </p:nvSpPr>
        <p:spPr>
          <a:xfrm rot="1699020">
            <a:off x="-124568" y="3514913"/>
            <a:ext cx="6670839" cy="7962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 rot="1668537">
            <a:off x="1905212" y="3695476"/>
            <a:ext cx="252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   I   L   I   E   R   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71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/>
          <p:cNvSpPr/>
          <p:nvPr/>
        </p:nvSpPr>
        <p:spPr>
          <a:xfrm>
            <a:off x="1248223" y="1787358"/>
            <a:ext cx="1012884" cy="6389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09884" y="1209239"/>
            <a:ext cx="1050938" cy="7075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39309" y="142594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Territorio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84911" y="1864731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Pianta / </a:t>
            </a:r>
          </a:p>
          <a:p>
            <a:pPr algn="ctr"/>
            <a:r>
              <a:rPr lang="it-IT" sz="1200" dirty="0" smtClean="0"/>
              <a:t>Animale</a:t>
            </a:r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2221949" y="2317145"/>
            <a:ext cx="837883" cy="531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204646" y="2336130"/>
            <a:ext cx="91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agricolo</a:t>
            </a:r>
            <a:endParaRPr lang="it-IT" sz="1200" dirty="0"/>
          </a:p>
        </p:txBody>
      </p:sp>
      <p:sp>
        <p:nvSpPr>
          <p:cNvPr id="16" name="Ovale 15"/>
          <p:cNvSpPr/>
          <p:nvPr/>
        </p:nvSpPr>
        <p:spPr>
          <a:xfrm>
            <a:off x="3044473" y="2748033"/>
            <a:ext cx="1103862" cy="7019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210852" y="2848571"/>
            <a:ext cx="75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agricolo</a:t>
            </a:r>
            <a:endParaRPr lang="it-IT" sz="1200" dirty="0"/>
          </a:p>
        </p:txBody>
      </p:sp>
      <p:sp>
        <p:nvSpPr>
          <p:cNvPr id="18" name="Rettangolo 17"/>
          <p:cNvSpPr/>
          <p:nvPr/>
        </p:nvSpPr>
        <p:spPr>
          <a:xfrm>
            <a:off x="4075738" y="3333896"/>
            <a:ext cx="1212803" cy="5114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054298" y="3358780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trasformazione</a:t>
            </a:r>
            <a:endParaRPr lang="it-IT" sz="1200" dirty="0"/>
          </a:p>
        </p:txBody>
      </p:sp>
      <p:sp>
        <p:nvSpPr>
          <p:cNvPr id="20" name="Ovale 19"/>
          <p:cNvSpPr/>
          <p:nvPr/>
        </p:nvSpPr>
        <p:spPr>
          <a:xfrm>
            <a:off x="5246487" y="3719086"/>
            <a:ext cx="1073317" cy="7201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258110" y="3839262"/>
            <a:ext cx="105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trasformato</a:t>
            </a:r>
            <a:endParaRPr lang="it-IT" sz="1200" dirty="0"/>
          </a:p>
        </p:txBody>
      </p:sp>
      <p:sp>
        <p:nvSpPr>
          <p:cNvPr id="22" name="Rettangolo 21"/>
          <p:cNvSpPr/>
          <p:nvPr/>
        </p:nvSpPr>
        <p:spPr>
          <a:xfrm>
            <a:off x="6336380" y="4394494"/>
            <a:ext cx="139502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6254075" y="4439027"/>
            <a:ext cx="149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commercializzazione</a:t>
            </a:r>
            <a:endParaRPr lang="it-IT" sz="1200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7789295" y="4937043"/>
            <a:ext cx="1050938" cy="70759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7731404" y="4966608"/>
            <a:ext cx="116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agroalimentare al consumo</a:t>
            </a:r>
            <a:endParaRPr lang="it-IT" sz="1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87" y="1162486"/>
            <a:ext cx="719979" cy="7199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79" y="1254854"/>
            <a:ext cx="689711" cy="6897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98" y="1588087"/>
            <a:ext cx="712957" cy="71295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59" y="2289240"/>
            <a:ext cx="616158" cy="619038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 rot="1496922">
            <a:off x="4193935" y="227082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Valorizzazione del prodotto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848740" y="3880598"/>
            <a:ext cx="2525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La tipicità è un aspetto qualitativo al quale i consumatori annettono una crescente importanza</a:t>
            </a:r>
          </a:p>
        </p:txBody>
      </p:sp>
      <p:sp>
        <p:nvSpPr>
          <p:cNvPr id="29" name="Ovale 28"/>
          <p:cNvSpPr/>
          <p:nvPr/>
        </p:nvSpPr>
        <p:spPr>
          <a:xfrm>
            <a:off x="6848887" y="3333896"/>
            <a:ext cx="583261" cy="398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PAT</a:t>
            </a:r>
            <a:endParaRPr lang="it-IT" sz="12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060980" y="1324321"/>
            <a:ext cx="178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Aumento del valore d’uso</a:t>
            </a:r>
            <a:endParaRPr lang="it-IT" sz="1200" i="1" dirty="0"/>
          </a:p>
        </p:txBody>
      </p:sp>
      <p:cxnSp>
        <p:nvCxnSpPr>
          <p:cNvPr id="31" name="Connettore 2 30"/>
          <p:cNvCxnSpPr/>
          <p:nvPr/>
        </p:nvCxnSpPr>
        <p:spPr>
          <a:xfrm flipV="1">
            <a:off x="3677076" y="1944565"/>
            <a:ext cx="0" cy="649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V="1">
            <a:off x="3991386" y="1944565"/>
            <a:ext cx="690753" cy="716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V="1">
            <a:off x="4158531" y="2247420"/>
            <a:ext cx="1522267" cy="550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V="1">
            <a:off x="4299355" y="2715491"/>
            <a:ext cx="1990609" cy="239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4331478" y="3137727"/>
            <a:ext cx="2381358" cy="253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/>
          <p:cNvSpPr/>
          <p:nvPr/>
        </p:nvSpPr>
        <p:spPr>
          <a:xfrm>
            <a:off x="1248223" y="1787358"/>
            <a:ext cx="1012884" cy="6389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09884" y="1209239"/>
            <a:ext cx="1050938" cy="7075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39309" y="142594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Territorio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84911" y="1864731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Pianta / </a:t>
            </a:r>
          </a:p>
          <a:p>
            <a:pPr algn="ctr"/>
            <a:r>
              <a:rPr lang="it-IT" sz="1200" dirty="0" smtClean="0"/>
              <a:t>Animale</a:t>
            </a:r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2221949" y="2317145"/>
            <a:ext cx="837883" cy="531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204646" y="2336130"/>
            <a:ext cx="91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agricolo</a:t>
            </a:r>
            <a:endParaRPr lang="it-IT" sz="1200" dirty="0"/>
          </a:p>
        </p:txBody>
      </p:sp>
      <p:sp>
        <p:nvSpPr>
          <p:cNvPr id="16" name="Ovale 15"/>
          <p:cNvSpPr/>
          <p:nvPr/>
        </p:nvSpPr>
        <p:spPr>
          <a:xfrm>
            <a:off x="3044473" y="2748033"/>
            <a:ext cx="1103862" cy="7019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210852" y="2848571"/>
            <a:ext cx="75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agricolo</a:t>
            </a:r>
            <a:endParaRPr lang="it-IT" sz="1200" dirty="0"/>
          </a:p>
        </p:txBody>
      </p:sp>
      <p:sp>
        <p:nvSpPr>
          <p:cNvPr id="18" name="Rettangolo 17"/>
          <p:cNvSpPr/>
          <p:nvPr/>
        </p:nvSpPr>
        <p:spPr>
          <a:xfrm>
            <a:off x="4075738" y="3333896"/>
            <a:ext cx="1212803" cy="5114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054298" y="3358780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trasformazione</a:t>
            </a:r>
            <a:endParaRPr lang="it-IT" sz="1200" dirty="0"/>
          </a:p>
        </p:txBody>
      </p:sp>
      <p:sp>
        <p:nvSpPr>
          <p:cNvPr id="20" name="Ovale 19"/>
          <p:cNvSpPr/>
          <p:nvPr/>
        </p:nvSpPr>
        <p:spPr>
          <a:xfrm>
            <a:off x="5246487" y="3719086"/>
            <a:ext cx="1073317" cy="7201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258110" y="3839262"/>
            <a:ext cx="105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trasformato</a:t>
            </a:r>
            <a:endParaRPr lang="it-IT" sz="1200" dirty="0"/>
          </a:p>
        </p:txBody>
      </p:sp>
      <p:sp>
        <p:nvSpPr>
          <p:cNvPr id="22" name="Rettangolo 21"/>
          <p:cNvSpPr/>
          <p:nvPr/>
        </p:nvSpPr>
        <p:spPr>
          <a:xfrm>
            <a:off x="6336380" y="4394494"/>
            <a:ext cx="139502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6254075" y="4439027"/>
            <a:ext cx="149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commercializzazione</a:t>
            </a:r>
            <a:endParaRPr lang="it-IT" sz="1200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7789295" y="4937043"/>
            <a:ext cx="1050938" cy="70759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7731404" y="4966608"/>
            <a:ext cx="116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agroalimentare al consumo</a:t>
            </a:r>
            <a:endParaRPr lang="it-IT" sz="12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28" y="1658640"/>
            <a:ext cx="1787949" cy="1192898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899592" y="4149080"/>
            <a:ext cx="124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BIOLOGICO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4966608"/>
            <a:ext cx="1759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Aumento del valore d’uso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32545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/>
          <p:cNvSpPr/>
          <p:nvPr/>
        </p:nvSpPr>
        <p:spPr>
          <a:xfrm>
            <a:off x="1248223" y="1787358"/>
            <a:ext cx="1012884" cy="6389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09884" y="1209239"/>
            <a:ext cx="1050938" cy="7075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39309" y="142594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Territorio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84911" y="1864731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Pianta / </a:t>
            </a:r>
          </a:p>
          <a:p>
            <a:pPr algn="ctr"/>
            <a:r>
              <a:rPr lang="it-IT" sz="1200" dirty="0" smtClean="0"/>
              <a:t>Animale</a:t>
            </a:r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2221949" y="2317145"/>
            <a:ext cx="837883" cy="531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204646" y="2336130"/>
            <a:ext cx="91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agricolo</a:t>
            </a:r>
            <a:endParaRPr lang="it-IT" sz="1200" dirty="0"/>
          </a:p>
        </p:txBody>
      </p:sp>
      <p:sp>
        <p:nvSpPr>
          <p:cNvPr id="16" name="Ovale 15"/>
          <p:cNvSpPr/>
          <p:nvPr/>
        </p:nvSpPr>
        <p:spPr>
          <a:xfrm>
            <a:off x="3044473" y="2748033"/>
            <a:ext cx="1103862" cy="7019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210852" y="2848571"/>
            <a:ext cx="75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agricolo</a:t>
            </a:r>
            <a:endParaRPr lang="it-IT" sz="1200" dirty="0"/>
          </a:p>
        </p:txBody>
      </p:sp>
      <p:sp>
        <p:nvSpPr>
          <p:cNvPr id="18" name="Rettangolo 17"/>
          <p:cNvSpPr/>
          <p:nvPr/>
        </p:nvSpPr>
        <p:spPr>
          <a:xfrm>
            <a:off x="4075738" y="3333896"/>
            <a:ext cx="1212803" cy="5114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054298" y="3358780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trasformazione</a:t>
            </a:r>
            <a:endParaRPr lang="it-IT" sz="1200" dirty="0"/>
          </a:p>
        </p:txBody>
      </p:sp>
      <p:sp>
        <p:nvSpPr>
          <p:cNvPr id="20" name="Ovale 19"/>
          <p:cNvSpPr/>
          <p:nvPr/>
        </p:nvSpPr>
        <p:spPr>
          <a:xfrm>
            <a:off x="5246487" y="3719086"/>
            <a:ext cx="1073317" cy="7201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258110" y="3839262"/>
            <a:ext cx="105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trasformato</a:t>
            </a:r>
            <a:endParaRPr lang="it-IT" sz="1200" dirty="0"/>
          </a:p>
        </p:txBody>
      </p:sp>
      <p:sp>
        <p:nvSpPr>
          <p:cNvPr id="22" name="Rettangolo 21"/>
          <p:cNvSpPr/>
          <p:nvPr/>
        </p:nvSpPr>
        <p:spPr>
          <a:xfrm>
            <a:off x="6336380" y="4394494"/>
            <a:ext cx="139502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6254075" y="4439027"/>
            <a:ext cx="149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Processo di commercializzazione</a:t>
            </a:r>
            <a:endParaRPr lang="it-IT" sz="1200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7789295" y="4937043"/>
            <a:ext cx="1050938" cy="70759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7731404" y="4966608"/>
            <a:ext cx="116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Prodotto agroalimentare al consumo</a:t>
            </a:r>
            <a:endParaRPr lang="it-IT" sz="12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288540" y="1916832"/>
            <a:ext cx="331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Valorizzazione dei processi</a:t>
            </a:r>
          </a:p>
          <a:p>
            <a:pPr algn="ctr"/>
            <a:r>
              <a:rPr lang="it-IT" sz="1400" i="1" dirty="0" smtClean="0"/>
              <a:t>(aumento del valore di scambio)</a:t>
            </a:r>
          </a:p>
        </p:txBody>
      </p:sp>
      <p:sp>
        <p:nvSpPr>
          <p:cNvPr id="3" name="Ovale 2"/>
          <p:cNvSpPr/>
          <p:nvPr/>
        </p:nvSpPr>
        <p:spPr>
          <a:xfrm>
            <a:off x="236161" y="4029251"/>
            <a:ext cx="2808312" cy="1568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Competitività</a:t>
            </a:r>
            <a:r>
              <a:rPr lang="it-IT" sz="1000" dirty="0"/>
              <a:t> </a:t>
            </a:r>
            <a:r>
              <a:rPr lang="it-IT" sz="1000" dirty="0" smtClean="0"/>
              <a:t>(innovazione, </a:t>
            </a:r>
            <a:r>
              <a:rPr lang="it-IT" sz="1000" dirty="0"/>
              <a:t>informazione, consulenza, ricerca)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Filiere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Distretti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Cooperazione</a:t>
            </a:r>
          </a:p>
        </p:txBody>
      </p:sp>
      <p:cxnSp>
        <p:nvCxnSpPr>
          <p:cNvPr id="6" name="Connettore 2 5"/>
          <p:cNvCxnSpPr/>
          <p:nvPr/>
        </p:nvCxnSpPr>
        <p:spPr>
          <a:xfrm flipH="1">
            <a:off x="1907704" y="2996952"/>
            <a:ext cx="296942" cy="722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3044473" y="4029251"/>
            <a:ext cx="920717" cy="271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3210852" y="4966608"/>
            <a:ext cx="28013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212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7EA5030786147892F03EC235C4691" ma:contentTypeVersion="13" ma:contentTypeDescription="Create a new document." ma:contentTypeScope="" ma:versionID="0508a0b0796142c53c5edfe36fe8a58c">
  <xsd:schema xmlns:xsd="http://www.w3.org/2001/XMLSchema" xmlns:xs="http://www.w3.org/2001/XMLSchema" xmlns:p="http://schemas.microsoft.com/office/2006/metadata/properties" xmlns:ns2="72a07078-56ca-4514-94c0-037d64cae5a5" xmlns:ns3="e42ac312-4269-454f-a8d2-84d86590d9c4" targetNamespace="http://schemas.microsoft.com/office/2006/metadata/properties" ma:root="true" ma:fieldsID="3927895af9cf7975f287492794702df9" ns2:_="" ns3:_="">
    <xsd:import namespace="72a07078-56ca-4514-94c0-037d64cae5a5"/>
    <xsd:import namespace="e42ac312-4269-454f-a8d2-84d86590d9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07078-56ca-4514-94c0-037d64cae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ac312-4269-454f-a8d2-84d86590d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7701B4-0228-4598-8BB4-1CC853E51A0E}"/>
</file>

<file path=customXml/itemProps2.xml><?xml version="1.0" encoding="utf-8"?>
<ds:datastoreItem xmlns:ds="http://schemas.openxmlformats.org/officeDocument/2006/customXml" ds:itemID="{229BB0E0-565F-45D2-8B0E-B0755A97019B}"/>
</file>

<file path=customXml/itemProps3.xml><?xml version="1.0" encoding="utf-8"?>
<ds:datastoreItem xmlns:ds="http://schemas.openxmlformats.org/officeDocument/2006/customXml" ds:itemID="{C94353B1-6421-4008-92AF-C9284B2076BF}"/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2878</Words>
  <Application>Microsoft Office PowerPoint</Application>
  <PresentationFormat>Presentazione su schermo (4:3)</PresentationFormat>
  <Paragraphs>437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Arial</vt:lpstr>
      <vt:lpstr>Calibri</vt:lpstr>
      <vt:lpstr>Myriad Pro</vt:lpstr>
      <vt:lpstr>Myriad Pro Black</vt:lpstr>
      <vt:lpstr>MyriadPro-SemiboldCond</vt:lpstr>
      <vt:lpstr>Times New Roman</vt:lpstr>
      <vt:lpstr>Tema di Office</vt:lpstr>
      <vt:lpstr>Presentazione standard di PowerPoint</vt:lpstr>
      <vt:lpstr>Presentazione standard di PowerPoint</vt:lpstr>
      <vt:lpstr>Concetto di valorizzazione: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misure del PSR 2014/2020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PROMOZIONE MERCATI PAESI TERZI  TIPOLOGIE DI AZIONI</vt:lpstr>
      <vt:lpstr>Presentazione standard di PowerPoint</vt:lpstr>
      <vt:lpstr>Presentazione standard di PowerPoint</vt:lpstr>
      <vt:lpstr>Presentazione standard di PowerPoint</vt:lpstr>
      <vt:lpstr>VALORIZZAZIONE DELLA BIRRA ARTIGIANALE ED AGRICOLA  L.R. 19 Febbraio 2020 n. 6 - Promozione e valorizzazione della birra artigianale ed agricola nella regione Marche  DGR 973 del 2 agosto 2021 Programma annuale degli interventi per la promozione e valorizzazione del settore della birra artigianale e della birra agricola   Bando di prossima pubblicazione</vt:lpstr>
      <vt:lpstr>Programma annuale degli interventi per la promozione e valorizzazione del settore della birra artigianale e della birra agricola Linee guida per il progetto di promozione e valorizzazione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Conti</dc:creator>
  <cp:lastModifiedBy>Roberto Luciani</cp:lastModifiedBy>
  <cp:revision>66</cp:revision>
  <dcterms:created xsi:type="dcterms:W3CDTF">2017-02-20T13:24:14Z</dcterms:created>
  <dcterms:modified xsi:type="dcterms:W3CDTF">2021-08-23T10:10:47Z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0x0101007A07EA5030786147892F03EC235C4691</vt:lpwstr>
  </property>
</Properties>
</file>